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44"/>
  </p:notesMasterIdLst>
  <p:sldIdLst>
    <p:sldId id="1070" r:id="rId5"/>
    <p:sldId id="1098" r:id="rId6"/>
    <p:sldId id="1110" r:id="rId7"/>
    <p:sldId id="1103" r:id="rId8"/>
    <p:sldId id="1131" r:id="rId9"/>
    <p:sldId id="1111" r:id="rId10"/>
    <p:sldId id="1105" r:id="rId11"/>
    <p:sldId id="1112" r:id="rId12"/>
    <p:sldId id="1130" r:id="rId13"/>
    <p:sldId id="1113" r:id="rId14"/>
    <p:sldId id="1114" r:id="rId15"/>
    <p:sldId id="1092" r:id="rId16"/>
    <p:sldId id="1126" r:id="rId17"/>
    <p:sldId id="1108" r:id="rId18"/>
    <p:sldId id="1107" r:id="rId19"/>
    <p:sldId id="1106" r:id="rId20"/>
    <p:sldId id="1109" r:id="rId21"/>
    <p:sldId id="1104" r:id="rId22"/>
    <p:sldId id="1127" r:id="rId23"/>
    <p:sldId id="1088" r:id="rId24"/>
    <p:sldId id="1090" r:id="rId25"/>
    <p:sldId id="1091" r:id="rId26"/>
    <p:sldId id="1124" r:id="rId27"/>
    <p:sldId id="1128" r:id="rId28"/>
    <p:sldId id="1129" r:id="rId29"/>
    <p:sldId id="1118" r:id="rId30"/>
    <p:sldId id="1117" r:id="rId31"/>
    <p:sldId id="1101" r:id="rId32"/>
    <p:sldId id="1121" r:id="rId33"/>
    <p:sldId id="1099" r:id="rId34"/>
    <p:sldId id="1102" r:id="rId35"/>
    <p:sldId id="1123" r:id="rId36"/>
    <p:sldId id="1100" r:id="rId37"/>
    <p:sldId id="1122" r:id="rId38"/>
    <p:sldId id="1119" r:id="rId39"/>
    <p:sldId id="1115" r:id="rId40"/>
    <p:sldId id="1116" r:id="rId41"/>
    <p:sldId id="1120" r:id="rId42"/>
    <p:sldId id="1125" r:id="rId43"/>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F709"/>
    <a:srgbClr val="FF7E79"/>
    <a:srgbClr val="6FF1EB"/>
    <a:srgbClr val="0C49E0"/>
    <a:srgbClr val="BE28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09" autoAdjust="0"/>
    <p:restoredTop sz="83469" autoAdjust="0"/>
  </p:normalViewPr>
  <p:slideViewPr>
    <p:cSldViewPr snapToGrid="0">
      <p:cViewPr varScale="1">
        <p:scale>
          <a:sx n="134" d="100"/>
          <a:sy n="134" d="100"/>
        </p:scale>
        <p:origin x="1040" y="9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60410C5D-EFA8-4E5F-B3E8-14958F5B9CBA}" type="datetimeFigureOut">
              <a:rPr lang="en-US" smtClean="0"/>
              <a:t>11/18/2025</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E55DEEBF-2505-4DC8-86E0-258042D38081}" type="slidenum">
              <a:rPr lang="en-US" smtClean="0"/>
              <a:t>‹#›</a:t>
            </a:fld>
            <a:endParaRPr lang="en-US"/>
          </a:p>
        </p:txBody>
      </p:sp>
    </p:spTree>
    <p:extLst>
      <p:ext uri="{BB962C8B-B14F-4D97-AF65-F5344CB8AC3E}">
        <p14:creationId xmlns:p14="http://schemas.microsoft.com/office/powerpoint/2010/main" val="2115435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evidentlyai.com/classification-metrics/accuracy-precision-recal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Sky full of numbers and equations with data scientists watching in wonder</a:t>
            </a:r>
          </a:p>
        </p:txBody>
      </p:sp>
      <p:sp>
        <p:nvSpPr>
          <p:cNvPr id="4" name="Slide Number Placeholder 3"/>
          <p:cNvSpPr>
            <a:spLocks noGrp="1"/>
          </p:cNvSpPr>
          <p:nvPr>
            <p:ph type="sldNum" sz="quarter" idx="5"/>
          </p:nvPr>
        </p:nvSpPr>
        <p:spPr/>
        <p:txBody>
          <a:bodyPr/>
          <a:lstStyle/>
          <a:p>
            <a:fld id="{E55DEEBF-2505-4DC8-86E0-258042D38081}" type="slidenum">
              <a:rPr lang="en-US" smtClean="0"/>
              <a:t>1</a:t>
            </a:fld>
            <a:endParaRPr lang="en-US"/>
          </a:p>
        </p:txBody>
      </p:sp>
    </p:spTree>
    <p:extLst>
      <p:ext uri="{BB962C8B-B14F-4D97-AF65-F5344CB8AC3E}">
        <p14:creationId xmlns:p14="http://schemas.microsoft.com/office/powerpoint/2010/main" val="428917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1500"/>
              </a:spcBef>
              <a:spcAft>
                <a:spcPts val="1500"/>
              </a:spcAft>
            </a:pPr>
            <a:r>
              <a:rPr lang="en-US" b="1" i="0" dirty="0">
                <a:solidFill>
                  <a:srgbClr val="40454F"/>
                </a:solidFill>
                <a:effectLst/>
                <a:latin typeface="Manrope"/>
              </a:rPr>
              <a:t>Pros:</a:t>
            </a:r>
            <a:endParaRPr lang="en-US" b="0" i="0" dirty="0">
              <a:solidFill>
                <a:srgbClr val="40454F"/>
              </a:solidFill>
              <a:effectLst/>
              <a:latin typeface="Manrope"/>
            </a:endParaRPr>
          </a:p>
          <a:p>
            <a:pPr algn="l">
              <a:spcBef>
                <a:spcPts val="750"/>
              </a:spcBef>
              <a:spcAft>
                <a:spcPts val="1500"/>
              </a:spcAft>
              <a:buFont typeface="Arial" panose="020B0604020202020204" pitchFamily="34" charset="0"/>
              <a:buChar char="•"/>
            </a:pPr>
            <a:r>
              <a:rPr lang="en-US" b="0" i="0" dirty="0">
                <a:solidFill>
                  <a:srgbClr val="40454F"/>
                </a:solidFill>
                <a:effectLst/>
                <a:latin typeface="Manrope"/>
              </a:rPr>
              <a:t>Accuracy is a helpful metric when you deal with </a:t>
            </a:r>
            <a:r>
              <a:rPr lang="en-US" b="1" i="0" dirty="0">
                <a:solidFill>
                  <a:srgbClr val="40454F"/>
                </a:solidFill>
                <a:effectLst/>
                <a:latin typeface="Manrope"/>
              </a:rPr>
              <a:t>balanced classes</a:t>
            </a:r>
            <a:r>
              <a:rPr lang="en-US" b="0" i="0" dirty="0">
                <a:solidFill>
                  <a:srgbClr val="40454F"/>
                </a:solidFill>
                <a:effectLst/>
                <a:latin typeface="Manrope"/>
              </a:rPr>
              <a:t> and care about the overall model “correctness” and not the ability to predict a specific class. </a:t>
            </a:r>
          </a:p>
          <a:p>
            <a:pPr algn="l">
              <a:spcBef>
                <a:spcPts val="750"/>
              </a:spcBef>
              <a:spcAft>
                <a:spcPts val="1500"/>
              </a:spcAft>
              <a:buFont typeface="Arial" panose="020B0604020202020204" pitchFamily="34" charset="0"/>
              <a:buChar char="•"/>
            </a:pPr>
            <a:r>
              <a:rPr lang="en-US" b="0" i="0" dirty="0">
                <a:solidFill>
                  <a:srgbClr val="40454F"/>
                </a:solidFill>
                <a:effectLst/>
                <a:latin typeface="Manrope"/>
              </a:rPr>
              <a:t>Accuracy is</a:t>
            </a:r>
            <a:r>
              <a:rPr lang="en-US" b="1" i="0" dirty="0">
                <a:solidFill>
                  <a:srgbClr val="40454F"/>
                </a:solidFill>
                <a:effectLst/>
                <a:latin typeface="Manrope"/>
              </a:rPr>
              <a:t> easy to explain </a:t>
            </a:r>
            <a:r>
              <a:rPr lang="en-US" b="0" i="0" dirty="0">
                <a:solidFill>
                  <a:srgbClr val="40454F"/>
                </a:solidFill>
                <a:effectLst/>
                <a:latin typeface="Manrope"/>
              </a:rPr>
              <a:t>and communicate. </a:t>
            </a:r>
          </a:p>
          <a:p>
            <a:pPr algn="l">
              <a:spcBef>
                <a:spcPts val="1500"/>
              </a:spcBef>
              <a:spcAft>
                <a:spcPts val="1500"/>
              </a:spcAft>
            </a:pPr>
            <a:r>
              <a:rPr lang="en-US" b="1" i="0" dirty="0">
                <a:solidFill>
                  <a:srgbClr val="40454F"/>
                </a:solidFill>
                <a:effectLst/>
                <a:latin typeface="Manrope"/>
              </a:rPr>
              <a:t>Cons:</a:t>
            </a:r>
            <a:endParaRPr lang="en-US" b="0" i="0" dirty="0">
              <a:solidFill>
                <a:srgbClr val="40454F"/>
              </a:solidFill>
              <a:effectLst/>
              <a:latin typeface="Manrope"/>
            </a:endParaRPr>
          </a:p>
          <a:p>
            <a:pPr algn="l">
              <a:spcBef>
                <a:spcPts val="750"/>
              </a:spcBef>
              <a:spcAft>
                <a:spcPts val="1500"/>
              </a:spcAft>
              <a:buFont typeface="Arial" panose="020B0604020202020204" pitchFamily="34" charset="0"/>
              <a:buChar char="•"/>
            </a:pPr>
            <a:r>
              <a:rPr lang="en-US" b="0" i="0" dirty="0">
                <a:solidFill>
                  <a:srgbClr val="40454F"/>
                </a:solidFill>
                <a:effectLst/>
                <a:latin typeface="Manrope"/>
              </a:rPr>
              <a:t>If you have </a:t>
            </a:r>
            <a:r>
              <a:rPr lang="en-US" b="1" i="0" dirty="0">
                <a:solidFill>
                  <a:srgbClr val="40454F"/>
                </a:solidFill>
                <a:effectLst/>
                <a:latin typeface="Manrope"/>
              </a:rPr>
              <a:t>imbalanced classes</a:t>
            </a:r>
            <a:r>
              <a:rPr lang="en-US" b="0" i="0" dirty="0">
                <a:solidFill>
                  <a:srgbClr val="40454F"/>
                </a:solidFill>
                <a:effectLst/>
                <a:latin typeface="Manrope"/>
              </a:rPr>
              <a:t>, accuracy is less useful since it gives equal weight to the model’s ability to predict all categories.</a:t>
            </a:r>
          </a:p>
          <a:p>
            <a:pPr algn="l">
              <a:spcBef>
                <a:spcPts val="750"/>
              </a:spcBef>
              <a:spcAft>
                <a:spcPts val="1500"/>
              </a:spcAft>
              <a:buFont typeface="Arial" panose="020B0604020202020204" pitchFamily="34" charset="0"/>
              <a:buChar char="•"/>
            </a:pPr>
            <a:r>
              <a:rPr lang="en-US" b="0" i="0" dirty="0">
                <a:solidFill>
                  <a:srgbClr val="40454F"/>
                </a:solidFill>
                <a:effectLst/>
                <a:latin typeface="Manrope"/>
              </a:rPr>
              <a:t>Communicating accuracy in such cases</a:t>
            </a:r>
            <a:r>
              <a:rPr lang="en-US" b="1" i="0" dirty="0">
                <a:solidFill>
                  <a:srgbClr val="40454F"/>
                </a:solidFill>
                <a:effectLst/>
                <a:latin typeface="Manrope"/>
              </a:rPr>
              <a:t> can be misleading</a:t>
            </a:r>
            <a:r>
              <a:rPr lang="en-US" b="0" i="0" dirty="0">
                <a:solidFill>
                  <a:srgbClr val="40454F"/>
                </a:solidFill>
                <a:effectLst/>
                <a:latin typeface="Manrope"/>
              </a:rPr>
              <a:t> and disguise low performance on the target class.</a:t>
            </a: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21</a:t>
            </a:fld>
            <a:endParaRPr lang="en-US"/>
          </a:p>
        </p:txBody>
      </p:sp>
    </p:spTree>
    <p:extLst>
      <p:ext uri="{BB962C8B-B14F-4D97-AF65-F5344CB8AC3E}">
        <p14:creationId xmlns:p14="http://schemas.microsoft.com/office/powerpoint/2010/main" val="1051401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BF4C9-DF84-377A-FECC-14AB41DAE3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63222E-A0A1-B12D-E46A-E9A802762C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1F80E2-83A6-84D0-997D-597436EB7E6D}"/>
              </a:ext>
            </a:extLst>
          </p:cNvPr>
          <p:cNvSpPr>
            <a:spLocks noGrp="1"/>
          </p:cNvSpPr>
          <p:nvPr>
            <p:ph type="body" idx="1"/>
          </p:nvPr>
        </p:nvSpPr>
        <p:spPr/>
        <p:txBody>
          <a:bodyPr/>
          <a:lstStyle/>
          <a:p>
            <a:pPr algn="l">
              <a:spcBef>
                <a:spcPts val="1500"/>
              </a:spcBef>
              <a:spcAft>
                <a:spcPts val="1500"/>
              </a:spcAft>
            </a:pPr>
            <a:r>
              <a:rPr lang="en-US" b="1" i="0" dirty="0">
                <a:solidFill>
                  <a:srgbClr val="40454F"/>
                </a:solidFill>
                <a:effectLst/>
                <a:latin typeface="Manrope"/>
              </a:rPr>
              <a:t>Pros of precision metric:</a:t>
            </a:r>
            <a:endParaRPr lang="en-US" b="0" i="0" dirty="0">
              <a:solidFill>
                <a:srgbClr val="40454F"/>
              </a:solidFill>
              <a:effectLst/>
              <a:latin typeface="Manrope"/>
            </a:endParaRPr>
          </a:p>
          <a:p>
            <a:pPr algn="l">
              <a:spcBef>
                <a:spcPts val="750"/>
              </a:spcBef>
              <a:spcAft>
                <a:spcPts val="1500"/>
              </a:spcAft>
              <a:buFont typeface="Arial" panose="020B0604020202020204" pitchFamily="34" charset="0"/>
              <a:buChar char="•"/>
            </a:pPr>
            <a:r>
              <a:rPr lang="en-US" b="0" i="0" dirty="0">
                <a:solidFill>
                  <a:srgbClr val="40454F"/>
                </a:solidFill>
                <a:effectLst/>
                <a:latin typeface="Manrope"/>
              </a:rPr>
              <a:t>It works well for problems with </a:t>
            </a:r>
            <a:r>
              <a:rPr lang="en-US" b="1" i="0" dirty="0">
                <a:solidFill>
                  <a:srgbClr val="40454F"/>
                </a:solidFill>
                <a:effectLst/>
                <a:latin typeface="Manrope"/>
              </a:rPr>
              <a:t>imbalanced classes</a:t>
            </a:r>
            <a:r>
              <a:rPr lang="en-US" b="0" i="0" dirty="0">
                <a:solidFill>
                  <a:srgbClr val="40454F"/>
                </a:solidFill>
                <a:effectLst/>
                <a:latin typeface="Manrope"/>
              </a:rPr>
              <a:t> since it shows the model correctness in identifying the target class.</a:t>
            </a:r>
          </a:p>
          <a:p>
            <a:pPr algn="l">
              <a:spcBef>
                <a:spcPts val="750"/>
              </a:spcBef>
              <a:spcAft>
                <a:spcPts val="1500"/>
              </a:spcAft>
              <a:buFont typeface="Arial" panose="020B0604020202020204" pitchFamily="34" charset="0"/>
              <a:buChar char="•"/>
            </a:pPr>
            <a:r>
              <a:rPr lang="en-US" b="0" i="0" dirty="0">
                <a:solidFill>
                  <a:srgbClr val="40454F"/>
                </a:solidFill>
                <a:effectLst/>
                <a:latin typeface="Manrope"/>
              </a:rPr>
              <a:t>Precision is useful when the </a:t>
            </a:r>
            <a:r>
              <a:rPr lang="en-US" b="1" i="0" dirty="0">
                <a:solidFill>
                  <a:srgbClr val="40454F"/>
                </a:solidFill>
                <a:effectLst/>
                <a:latin typeface="Manrope"/>
              </a:rPr>
              <a:t>cost of a false positive</a:t>
            </a:r>
            <a:r>
              <a:rPr lang="en-US" b="0" i="0" dirty="0">
                <a:solidFill>
                  <a:srgbClr val="40454F"/>
                </a:solidFill>
                <a:effectLst/>
                <a:latin typeface="Manrope"/>
              </a:rPr>
              <a:t> is high. In this case, you typically want to be </a:t>
            </a:r>
            <a:r>
              <a:rPr lang="en-US" b="1" i="0" dirty="0">
                <a:solidFill>
                  <a:srgbClr val="40454F"/>
                </a:solidFill>
                <a:effectLst/>
                <a:latin typeface="Manrope"/>
              </a:rPr>
              <a:t>confident in identifying the target class, </a:t>
            </a:r>
            <a:r>
              <a:rPr lang="en-US" b="0" i="0" dirty="0">
                <a:solidFill>
                  <a:srgbClr val="40454F"/>
                </a:solidFill>
                <a:effectLst/>
                <a:latin typeface="Manrope"/>
              </a:rPr>
              <a:t>even if you miss out on some (or many) instances.</a:t>
            </a:r>
          </a:p>
          <a:p>
            <a:endParaRPr lang="en-US" dirty="0"/>
          </a:p>
          <a:p>
            <a:pPr algn="l">
              <a:spcBef>
                <a:spcPts val="1500"/>
              </a:spcBef>
              <a:spcAft>
                <a:spcPts val="1500"/>
              </a:spcAft>
            </a:pPr>
            <a:r>
              <a:rPr lang="en-US" b="1" i="0" dirty="0">
                <a:solidFill>
                  <a:srgbClr val="40454F"/>
                </a:solidFill>
                <a:effectLst/>
                <a:latin typeface="Manrope"/>
              </a:rPr>
              <a:t>Con of precision:</a:t>
            </a:r>
            <a:r>
              <a:rPr lang="en-US" b="0" i="0" dirty="0">
                <a:solidFill>
                  <a:srgbClr val="40454F"/>
                </a:solidFill>
                <a:effectLst/>
                <a:latin typeface="Manrope"/>
              </a:rPr>
              <a:t> </a:t>
            </a:r>
          </a:p>
          <a:p>
            <a:pPr algn="l">
              <a:spcBef>
                <a:spcPts val="750"/>
              </a:spcBef>
              <a:spcAft>
                <a:spcPts val="1500"/>
              </a:spcAft>
              <a:buFont typeface="Arial" panose="020B0604020202020204" pitchFamily="34" charset="0"/>
              <a:buChar char="•"/>
            </a:pPr>
            <a:r>
              <a:rPr lang="en-US" b="0" i="0" dirty="0">
                <a:solidFill>
                  <a:srgbClr val="40454F"/>
                </a:solidFill>
                <a:effectLst/>
                <a:latin typeface="Manrope"/>
              </a:rPr>
              <a:t>Precision does not consider </a:t>
            </a:r>
            <a:r>
              <a:rPr lang="en-US" b="1" i="0" dirty="0">
                <a:solidFill>
                  <a:srgbClr val="40454F"/>
                </a:solidFill>
                <a:effectLst/>
                <a:latin typeface="Manrope"/>
              </a:rPr>
              <a:t>false negatives. </a:t>
            </a:r>
            <a:r>
              <a:rPr lang="en-US" b="0" i="0" dirty="0">
                <a:solidFill>
                  <a:srgbClr val="40454F"/>
                </a:solidFill>
                <a:effectLst/>
                <a:latin typeface="Manrope"/>
              </a:rPr>
              <a:t>Meaning: it does not account for the cases when we miss our target event!</a:t>
            </a:r>
            <a:br>
              <a:rPr lang="en-US" b="0" i="0" dirty="0">
                <a:solidFill>
                  <a:srgbClr val="40454F"/>
                </a:solidFill>
                <a:effectLst/>
                <a:latin typeface="Manrope"/>
              </a:rPr>
            </a:br>
            <a:endParaRPr lang="en-US" b="0" i="0" dirty="0">
              <a:solidFill>
                <a:srgbClr val="40454F"/>
              </a:solidFill>
              <a:effectLst/>
              <a:latin typeface="Manrope"/>
            </a:endParaRPr>
          </a:p>
          <a:p>
            <a:pPr algn="l">
              <a:spcBef>
                <a:spcPts val="1500"/>
              </a:spcBef>
              <a:spcAft>
                <a:spcPts val="1500"/>
              </a:spcAft>
            </a:pPr>
            <a:r>
              <a:rPr lang="en-US" b="1" i="0" dirty="0">
                <a:solidFill>
                  <a:srgbClr val="40454F"/>
                </a:solidFill>
                <a:effectLst/>
                <a:latin typeface="Manrope"/>
              </a:rPr>
              <a:t>Here are the pros of the recall metric:</a:t>
            </a:r>
            <a:endParaRPr lang="en-US" b="0" i="0" dirty="0">
              <a:solidFill>
                <a:srgbClr val="40454F"/>
              </a:solidFill>
              <a:effectLst/>
              <a:latin typeface="Manrope"/>
            </a:endParaRPr>
          </a:p>
          <a:p>
            <a:pPr algn="l">
              <a:spcBef>
                <a:spcPts val="750"/>
              </a:spcBef>
              <a:spcAft>
                <a:spcPts val="1500"/>
              </a:spcAft>
              <a:buFont typeface="Arial" panose="020B0604020202020204" pitchFamily="34" charset="0"/>
              <a:buChar char="•"/>
            </a:pPr>
            <a:r>
              <a:rPr lang="en-US" b="0" i="0" dirty="0">
                <a:solidFill>
                  <a:srgbClr val="40454F"/>
                </a:solidFill>
                <a:effectLst/>
                <a:latin typeface="Manrope"/>
              </a:rPr>
              <a:t>It works well for problems with </a:t>
            </a:r>
            <a:r>
              <a:rPr lang="en-US" b="1" i="0" dirty="0">
                <a:solidFill>
                  <a:srgbClr val="40454F"/>
                </a:solidFill>
                <a:effectLst/>
                <a:latin typeface="Manrope"/>
              </a:rPr>
              <a:t>imbalanced classes</a:t>
            </a:r>
            <a:r>
              <a:rPr lang="en-US" b="0" i="0" dirty="0">
                <a:solidFill>
                  <a:srgbClr val="40454F"/>
                </a:solidFill>
                <a:effectLst/>
                <a:latin typeface="Manrope"/>
              </a:rPr>
              <a:t> since it is focused on the model’s ability to find objects of the target class.</a:t>
            </a:r>
          </a:p>
          <a:p>
            <a:pPr algn="l">
              <a:spcBef>
                <a:spcPts val="750"/>
              </a:spcBef>
              <a:spcAft>
                <a:spcPts val="1500"/>
              </a:spcAft>
              <a:buFont typeface="Arial" panose="020B0604020202020204" pitchFamily="34" charset="0"/>
              <a:buChar char="•"/>
            </a:pPr>
            <a:r>
              <a:rPr lang="en-US" b="0" i="0" dirty="0">
                <a:solidFill>
                  <a:srgbClr val="40454F"/>
                </a:solidFill>
                <a:effectLst/>
                <a:latin typeface="Manrope"/>
              </a:rPr>
              <a:t>Recall is useful when the </a:t>
            </a:r>
            <a:r>
              <a:rPr lang="en-US" b="1" i="0" dirty="0">
                <a:solidFill>
                  <a:srgbClr val="40454F"/>
                </a:solidFill>
                <a:effectLst/>
                <a:latin typeface="Manrope"/>
              </a:rPr>
              <a:t>cost of false negatives</a:t>
            </a:r>
            <a:r>
              <a:rPr lang="en-US" b="0" i="0" dirty="0">
                <a:solidFill>
                  <a:srgbClr val="40454F"/>
                </a:solidFill>
                <a:effectLst/>
                <a:latin typeface="Manrope"/>
              </a:rPr>
              <a:t> is high. In this case, you typically want to find</a:t>
            </a:r>
            <a:r>
              <a:rPr lang="en-US" b="1" i="0" dirty="0">
                <a:solidFill>
                  <a:srgbClr val="40454F"/>
                </a:solidFill>
                <a:effectLst/>
                <a:latin typeface="Manrope"/>
              </a:rPr>
              <a:t> all objects of the target class,</a:t>
            </a:r>
            <a:r>
              <a:rPr lang="en-US" b="0" i="0" dirty="0">
                <a:solidFill>
                  <a:srgbClr val="40454F"/>
                </a:solidFill>
                <a:effectLst/>
                <a:latin typeface="Manrope"/>
              </a:rPr>
              <a:t> even if this results in some false positives (predicting a positive when it is actually negative).</a:t>
            </a:r>
          </a:p>
          <a:p>
            <a:pPr algn="l">
              <a:spcBef>
                <a:spcPts val="750"/>
              </a:spcBef>
              <a:spcAft>
                <a:spcPts val="1500"/>
              </a:spcAft>
              <a:buFont typeface="Arial" panose="020B0604020202020204" pitchFamily="34" charset="0"/>
              <a:buChar char="•"/>
            </a:pPr>
            <a:endParaRPr lang="en-US" b="0" i="0" dirty="0">
              <a:solidFill>
                <a:srgbClr val="40454F"/>
              </a:solidFill>
              <a:effectLst/>
              <a:latin typeface="Manrope"/>
            </a:endParaRPr>
          </a:p>
          <a:p>
            <a:pPr algn="l">
              <a:spcBef>
                <a:spcPts val="750"/>
              </a:spcBef>
              <a:spcAft>
                <a:spcPts val="1500"/>
              </a:spcAft>
              <a:buFont typeface="Arial" panose="020B0604020202020204" pitchFamily="34" charset="0"/>
              <a:buNone/>
            </a:pPr>
            <a:endParaRPr lang="en-US" b="0" i="0" dirty="0">
              <a:solidFill>
                <a:srgbClr val="40454F"/>
              </a:solidFill>
              <a:effectLst/>
              <a:latin typeface="Manrope"/>
            </a:endParaRPr>
          </a:p>
          <a:p>
            <a:pPr algn="l">
              <a:spcBef>
                <a:spcPts val="750"/>
              </a:spcBef>
              <a:spcAft>
                <a:spcPts val="1500"/>
              </a:spcAft>
              <a:buFont typeface="Arial" panose="020B0604020202020204" pitchFamily="34" charset="0"/>
              <a:buNone/>
            </a:pPr>
            <a:endParaRPr lang="en-US" b="0" i="0" dirty="0">
              <a:solidFill>
                <a:srgbClr val="40454F"/>
              </a:solidFill>
              <a:effectLst/>
              <a:latin typeface="Manrope"/>
            </a:endParaRPr>
          </a:p>
          <a:p>
            <a:endParaRPr lang="en-US" dirty="0"/>
          </a:p>
        </p:txBody>
      </p:sp>
      <p:sp>
        <p:nvSpPr>
          <p:cNvPr id="4" name="Slide Number Placeholder 3">
            <a:extLst>
              <a:ext uri="{FF2B5EF4-FFF2-40B4-BE49-F238E27FC236}">
                <a16:creationId xmlns:a16="http://schemas.microsoft.com/office/drawing/2014/main" id="{B91015C0-DAB5-7794-331B-6146514CC868}"/>
              </a:ext>
            </a:extLst>
          </p:cNvPr>
          <p:cNvSpPr>
            <a:spLocks noGrp="1"/>
          </p:cNvSpPr>
          <p:nvPr>
            <p:ph type="sldNum" sz="quarter" idx="5"/>
          </p:nvPr>
        </p:nvSpPr>
        <p:spPr/>
        <p:txBody>
          <a:bodyPr/>
          <a:lstStyle/>
          <a:p>
            <a:fld id="{E55DEEBF-2505-4DC8-86E0-258042D38081}" type="slidenum">
              <a:rPr lang="en-US" smtClean="0"/>
              <a:t>22</a:t>
            </a:fld>
            <a:endParaRPr lang="en-US"/>
          </a:p>
        </p:txBody>
      </p:sp>
    </p:spTree>
    <p:extLst>
      <p:ext uri="{BB962C8B-B14F-4D97-AF65-F5344CB8AC3E}">
        <p14:creationId xmlns:p14="http://schemas.microsoft.com/office/powerpoint/2010/main" val="2248085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https://www.amazon.com/spy-trinkets-Collection-1-4cm-Set/dp/B09FT8SYSX?th=1</a:t>
            </a:r>
          </a:p>
        </p:txBody>
      </p:sp>
      <p:sp>
        <p:nvSpPr>
          <p:cNvPr id="4" name="Slide Number Placeholder 3"/>
          <p:cNvSpPr>
            <a:spLocks noGrp="1"/>
          </p:cNvSpPr>
          <p:nvPr>
            <p:ph type="sldNum" sz="quarter" idx="5"/>
          </p:nvPr>
        </p:nvSpPr>
        <p:spPr/>
        <p:txBody>
          <a:bodyPr/>
          <a:lstStyle/>
          <a:p>
            <a:fld id="{E55DEEBF-2505-4DC8-86E0-258042D38081}" type="slidenum">
              <a:rPr lang="en-US" smtClean="0"/>
              <a:t>24</a:t>
            </a:fld>
            <a:endParaRPr lang="en-US"/>
          </a:p>
        </p:txBody>
      </p:sp>
    </p:spTree>
    <p:extLst>
      <p:ext uri="{BB962C8B-B14F-4D97-AF65-F5344CB8AC3E}">
        <p14:creationId xmlns:p14="http://schemas.microsoft.com/office/powerpoint/2010/main" val="2112393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27</a:t>
            </a:fld>
            <a:endParaRPr lang="en-US"/>
          </a:p>
        </p:txBody>
      </p:sp>
    </p:spTree>
    <p:extLst>
      <p:ext uri="{BB962C8B-B14F-4D97-AF65-F5344CB8AC3E}">
        <p14:creationId xmlns:p14="http://schemas.microsoft.com/office/powerpoint/2010/main" val="2252214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www.evidentlyai.com</a:t>
            </a:r>
            <a:r>
              <a:rPr lang="en-US" dirty="0"/>
              <a:t>/classification-metrics/explain-roc-curve</a:t>
            </a:r>
          </a:p>
          <a:p>
            <a:endParaRPr lang="en-US" dirty="0"/>
          </a:p>
          <a:p>
            <a:pPr algn="l">
              <a:spcBef>
                <a:spcPts val="1500"/>
              </a:spcBef>
              <a:spcAft>
                <a:spcPts val="1500"/>
              </a:spcAft>
            </a:pPr>
            <a:r>
              <a:rPr lang="en-US" b="1" i="0" dirty="0">
                <a:solidFill>
                  <a:srgbClr val="40454F"/>
                </a:solidFill>
                <a:effectLst/>
                <a:latin typeface="Manrope"/>
              </a:rPr>
              <a:t>FPR </a:t>
            </a:r>
            <a:r>
              <a:rPr lang="en-US" b="0" i="0" dirty="0">
                <a:solidFill>
                  <a:srgbClr val="40454F"/>
                </a:solidFill>
                <a:effectLst/>
                <a:latin typeface="Manrope"/>
              </a:rPr>
              <a:t>(False Positive rate) shows the share of objects falsely assigned a positive class out of all objects of the negative class. For example, the proportion of legitimate emails falsely labeled as spam.</a:t>
            </a:r>
          </a:p>
          <a:p>
            <a:pPr algn="l">
              <a:spcBef>
                <a:spcPts val="1500"/>
              </a:spcBef>
              <a:spcAft>
                <a:spcPts val="1500"/>
              </a:spcAft>
            </a:pPr>
            <a:r>
              <a:rPr lang="en-US" b="0" i="0" dirty="0">
                <a:solidFill>
                  <a:srgbClr val="40454F"/>
                </a:solidFill>
                <a:effectLst/>
                <a:latin typeface="Manrope"/>
              </a:rPr>
              <a:t>You can calculate the FPR by dividing the number of False Positives by the total number of objects of the negative class in the dataset.</a:t>
            </a:r>
          </a:p>
          <a:p>
            <a:pPr algn="l">
              <a:spcBef>
                <a:spcPts val="1500"/>
              </a:spcBef>
              <a:spcAft>
                <a:spcPts val="1500"/>
              </a:spcAft>
            </a:pPr>
            <a:r>
              <a:rPr lang="en-US" b="0" i="0" dirty="0">
                <a:solidFill>
                  <a:srgbClr val="40454F"/>
                </a:solidFill>
                <a:effectLst/>
                <a:latin typeface="Manrope"/>
              </a:rPr>
              <a:t>You can think of the FPR as a "false alarm rate."</a:t>
            </a: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29</a:t>
            </a:fld>
            <a:endParaRPr lang="en-US"/>
          </a:p>
        </p:txBody>
      </p:sp>
    </p:spTree>
    <p:extLst>
      <p:ext uri="{BB962C8B-B14F-4D97-AF65-F5344CB8AC3E}">
        <p14:creationId xmlns:p14="http://schemas.microsoft.com/office/powerpoint/2010/main" val="1137328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31</a:t>
            </a:fld>
            <a:endParaRPr lang="en-US"/>
          </a:p>
        </p:txBody>
      </p:sp>
    </p:spTree>
    <p:extLst>
      <p:ext uri="{BB962C8B-B14F-4D97-AF65-F5344CB8AC3E}">
        <p14:creationId xmlns:p14="http://schemas.microsoft.com/office/powerpoint/2010/main" val="3747329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1500"/>
              </a:spcBef>
              <a:spcAft>
                <a:spcPts val="1500"/>
              </a:spcAft>
            </a:pPr>
            <a:r>
              <a:rPr lang="en-US" b="0" i="0" dirty="0">
                <a:solidFill>
                  <a:srgbClr val="40454F"/>
                </a:solidFill>
                <a:effectLst/>
                <a:latin typeface="Manrope"/>
              </a:rPr>
              <a:t>A probabilistic classification model returns a number from 0 to 1 for each object. For example, for each email, it predicts how likely this email is spam. For a given email, it can be 0.1, 0.55, 0.99, or any other number. </a:t>
            </a:r>
          </a:p>
          <a:p>
            <a:pPr algn="l">
              <a:spcBef>
                <a:spcPts val="1500"/>
              </a:spcBef>
              <a:spcAft>
                <a:spcPts val="1500"/>
              </a:spcAft>
            </a:pPr>
            <a:r>
              <a:rPr lang="en-US" b="0" i="0" dirty="0">
                <a:solidFill>
                  <a:srgbClr val="40454F"/>
                </a:solidFill>
                <a:effectLst/>
                <a:latin typeface="Manrope"/>
              </a:rPr>
              <a:t>You then have to decide at which probability you</a:t>
            </a:r>
            <a:r>
              <a:rPr lang="en-US" b="1" i="0" dirty="0">
                <a:solidFill>
                  <a:srgbClr val="40454F"/>
                </a:solidFill>
                <a:effectLst/>
                <a:latin typeface="Manrope"/>
              </a:rPr>
              <a:t> convert this prediction to a label</a:t>
            </a:r>
            <a:r>
              <a:rPr lang="en-US" b="0" i="0" dirty="0">
                <a:solidFill>
                  <a:srgbClr val="40454F"/>
                </a:solidFill>
                <a:effectLst/>
                <a:latin typeface="Manrope"/>
              </a:rPr>
              <a:t>. For instance, you can label all emails with a predicted probability of over 0.5 as spam. Or, you can only apply this decision when the score is 0.8 or higher. </a:t>
            </a:r>
          </a:p>
          <a:p>
            <a:pPr algn="l">
              <a:spcBef>
                <a:spcPts val="1500"/>
              </a:spcBef>
              <a:spcAft>
                <a:spcPts val="1500"/>
              </a:spcAft>
            </a:pPr>
            <a:r>
              <a:rPr lang="en-US" b="0" i="0" dirty="0">
                <a:solidFill>
                  <a:srgbClr val="40454F"/>
                </a:solidFill>
                <a:effectLst/>
                <a:latin typeface="Manrope"/>
              </a:rPr>
              <a:t>This choice is what sets the classification threshold.</a:t>
            </a: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33</a:t>
            </a:fld>
            <a:endParaRPr lang="en-US"/>
          </a:p>
        </p:txBody>
      </p:sp>
    </p:spTree>
    <p:extLst>
      <p:ext uri="{BB962C8B-B14F-4D97-AF65-F5344CB8AC3E}">
        <p14:creationId xmlns:p14="http://schemas.microsoft.com/office/powerpoint/2010/main" val="3774064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54F"/>
                </a:solidFill>
                <a:effectLst/>
                <a:latin typeface="Manrope"/>
              </a:rPr>
              <a:t>As you change the threshold, you will usually get new combinations of errors of different types (and new confusion matrices)!</a:t>
            </a:r>
          </a:p>
          <a:p>
            <a:endParaRPr lang="en-US" b="0" i="0" dirty="0">
              <a:solidFill>
                <a:srgbClr val="40454F"/>
              </a:solidFill>
              <a:effectLst/>
              <a:latin typeface="Manrope"/>
            </a:endParaRPr>
          </a:p>
          <a:p>
            <a:pPr algn="l">
              <a:spcBef>
                <a:spcPts val="1500"/>
              </a:spcBef>
              <a:spcAft>
                <a:spcPts val="1500"/>
              </a:spcAft>
            </a:pPr>
            <a:r>
              <a:rPr lang="en-US" b="0" i="0" dirty="0">
                <a:solidFill>
                  <a:srgbClr val="40454F"/>
                </a:solidFill>
                <a:effectLst/>
                <a:latin typeface="Manrope"/>
              </a:rPr>
              <a:t>When you </a:t>
            </a:r>
            <a:r>
              <a:rPr lang="en-US" b="1" i="0" dirty="0">
                <a:solidFill>
                  <a:srgbClr val="40454F"/>
                </a:solidFill>
                <a:effectLst/>
                <a:latin typeface="Manrope"/>
              </a:rPr>
              <a:t>set the threshold higher</a:t>
            </a:r>
            <a:r>
              <a:rPr lang="en-US" b="0" i="0" dirty="0">
                <a:solidFill>
                  <a:srgbClr val="40454F"/>
                </a:solidFill>
                <a:effectLst/>
                <a:latin typeface="Manrope"/>
              </a:rPr>
              <a:t>, you make the model "more conservative." It assigns the </a:t>
            </a:r>
            <a:r>
              <a:rPr lang="en-US" b="0" i="1" dirty="0">
                <a:solidFill>
                  <a:srgbClr val="40454F"/>
                </a:solidFill>
                <a:effectLst/>
                <a:latin typeface="Manrope"/>
              </a:rPr>
              <a:t>True</a:t>
            </a:r>
            <a:r>
              <a:rPr lang="en-US" b="0" i="0" dirty="0">
                <a:solidFill>
                  <a:srgbClr val="40454F"/>
                </a:solidFill>
                <a:effectLst/>
                <a:latin typeface="Manrope"/>
              </a:rPr>
              <a:t> label when it is "more confident." But as a consequence, you typically lower recall: you detect fewer examples of the target class overall.</a:t>
            </a:r>
          </a:p>
          <a:p>
            <a:pPr algn="l">
              <a:spcBef>
                <a:spcPts val="1500"/>
              </a:spcBef>
              <a:spcAft>
                <a:spcPts val="1500"/>
              </a:spcAft>
            </a:pPr>
            <a:endParaRPr lang="en-US" b="0" i="0" dirty="0">
              <a:solidFill>
                <a:srgbClr val="40454F"/>
              </a:solidFill>
              <a:effectLst/>
              <a:latin typeface="Manrope"/>
            </a:endParaRPr>
          </a:p>
          <a:p>
            <a:pPr algn="l">
              <a:spcBef>
                <a:spcPts val="1500"/>
              </a:spcBef>
              <a:spcAft>
                <a:spcPts val="1500"/>
              </a:spcAft>
            </a:pPr>
            <a:r>
              <a:rPr lang="en-US" b="0" i="0" dirty="0">
                <a:solidFill>
                  <a:srgbClr val="40454F"/>
                </a:solidFill>
                <a:effectLst/>
                <a:latin typeface="Manrope"/>
              </a:rPr>
              <a:t>When you </a:t>
            </a:r>
            <a:r>
              <a:rPr lang="en-US" b="1" i="0" dirty="0">
                <a:solidFill>
                  <a:srgbClr val="40454F"/>
                </a:solidFill>
                <a:effectLst/>
                <a:latin typeface="Manrope"/>
              </a:rPr>
              <a:t>set the threshold lower</a:t>
            </a:r>
            <a:r>
              <a:rPr lang="en-US" b="0" i="0" dirty="0">
                <a:solidFill>
                  <a:srgbClr val="40454F"/>
                </a:solidFill>
                <a:effectLst/>
                <a:latin typeface="Manrope"/>
              </a:rPr>
              <a:t>, you make the model "less strict." It assigns the </a:t>
            </a:r>
            <a:r>
              <a:rPr lang="en-US" b="0" i="1" dirty="0">
                <a:solidFill>
                  <a:srgbClr val="40454F"/>
                </a:solidFill>
                <a:effectLst/>
                <a:latin typeface="Manrope"/>
              </a:rPr>
              <a:t>True</a:t>
            </a:r>
            <a:r>
              <a:rPr lang="en-US" b="0" i="0" dirty="0">
                <a:solidFill>
                  <a:srgbClr val="40454F"/>
                </a:solidFill>
                <a:effectLst/>
                <a:latin typeface="Manrope"/>
              </a:rPr>
              <a:t> label more often, even when "less confident." Consequently, you increase </a:t>
            </a:r>
            <a:r>
              <a:rPr lang="en-US" b="0" i="0" u="none" strike="noStrike" dirty="0">
                <a:solidFill>
                  <a:srgbClr val="40454F"/>
                </a:solidFill>
                <a:effectLst/>
                <a:latin typeface="Manrope"/>
                <a:hlinkClick r:id="rId3"/>
              </a:rPr>
              <a:t>recall</a:t>
            </a:r>
            <a:r>
              <a:rPr lang="en-US" b="0" i="0" dirty="0">
                <a:solidFill>
                  <a:srgbClr val="40454F"/>
                </a:solidFill>
                <a:effectLst/>
                <a:latin typeface="Manrope"/>
              </a:rPr>
              <a:t>: you will detect more examples of the target class. However, this may also lead to lower </a:t>
            </a:r>
            <a:r>
              <a:rPr lang="en-US" b="0" i="0" u="none" strike="noStrike" dirty="0">
                <a:solidFill>
                  <a:srgbClr val="40454F"/>
                </a:solidFill>
                <a:effectLst/>
                <a:latin typeface="Manrope"/>
                <a:hlinkClick r:id="rId3"/>
              </a:rPr>
              <a:t>precision</a:t>
            </a:r>
            <a:r>
              <a:rPr lang="en-US" b="0" i="0" dirty="0">
                <a:solidFill>
                  <a:srgbClr val="40454F"/>
                </a:solidFill>
                <a:effectLst/>
                <a:latin typeface="Manrope"/>
              </a:rPr>
              <a:t>, as the model may make more False Positive predictions. </a:t>
            </a:r>
          </a:p>
          <a:p>
            <a:pPr algn="l">
              <a:spcBef>
                <a:spcPts val="1500"/>
              </a:spcBef>
              <a:spcAft>
                <a:spcPts val="1500"/>
              </a:spcAft>
            </a:pPr>
            <a:r>
              <a:rPr lang="en-US" b="0" i="0" dirty="0">
                <a:solidFill>
                  <a:srgbClr val="40454F"/>
                </a:solidFill>
                <a:effectLst/>
                <a:latin typeface="Manrope"/>
              </a:rPr>
              <a:t>TPR and FPR change in the same direction. The higher the recall (TPR), the higher the rate of false positive errors (FPR). The lower the recall, the fewer false alarms the model gives.</a:t>
            </a:r>
          </a:p>
          <a:p>
            <a:endParaRPr lang="en-US" b="0" i="0" dirty="0">
              <a:solidFill>
                <a:srgbClr val="40454F"/>
              </a:solidFill>
              <a:effectLst/>
              <a:latin typeface="Manrope"/>
            </a:endParaRPr>
          </a:p>
          <a:p>
            <a:endParaRPr lang="en-US" b="0" i="0" dirty="0">
              <a:solidFill>
                <a:srgbClr val="40454F"/>
              </a:solidFill>
              <a:effectLst/>
              <a:latin typeface="Manrope"/>
            </a:endParaRP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34</a:t>
            </a:fld>
            <a:endParaRPr lang="en-US"/>
          </a:p>
        </p:txBody>
      </p:sp>
    </p:spTree>
    <p:extLst>
      <p:ext uri="{BB962C8B-B14F-4D97-AF65-F5344CB8AC3E}">
        <p14:creationId xmlns:p14="http://schemas.microsoft.com/office/powerpoint/2010/main" val="249267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colab.research.google.com</a:t>
            </a:r>
            <a:r>
              <a:rPr lang="en-US" dirty="0"/>
              <a:t>/drive/1cENLNjg675vOCtMOFLEjBCEezx90vaGi#scrollTo=uvWmlG5HNLQz</a:t>
            </a:r>
          </a:p>
        </p:txBody>
      </p:sp>
      <p:sp>
        <p:nvSpPr>
          <p:cNvPr id="4" name="Slide Number Placeholder 3"/>
          <p:cNvSpPr>
            <a:spLocks noGrp="1"/>
          </p:cNvSpPr>
          <p:nvPr>
            <p:ph type="sldNum" sz="quarter" idx="5"/>
          </p:nvPr>
        </p:nvSpPr>
        <p:spPr/>
        <p:txBody>
          <a:bodyPr/>
          <a:lstStyle/>
          <a:p>
            <a:fld id="{E55DEEBF-2505-4DC8-86E0-258042D38081}" type="slidenum">
              <a:rPr lang="en-US" smtClean="0"/>
              <a:t>37</a:t>
            </a:fld>
            <a:endParaRPr lang="en-US"/>
          </a:p>
        </p:txBody>
      </p:sp>
    </p:spTree>
    <p:extLst>
      <p:ext uri="{BB962C8B-B14F-4D97-AF65-F5344CB8AC3E}">
        <p14:creationId xmlns:p14="http://schemas.microsoft.com/office/powerpoint/2010/main" val="693897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F1F1F"/>
                </a:solidFill>
                <a:effectLst/>
                <a:latin typeface="Roboto" panose="020F0502020204030204" pitchFamily="34" charset="0"/>
              </a:rPr>
              <a:t>Analogy to Curve Fitting:</a:t>
            </a:r>
            <a:r>
              <a:rPr lang="en-US" b="0" i="0" dirty="0">
                <a:solidFill>
                  <a:srgbClr val="1F1F1F"/>
                </a:solidFill>
                <a:effectLst/>
                <a:latin typeface="Roboto" panose="020F0502020204030204" pitchFamily="34" charset="0"/>
              </a:rPr>
              <a:t> The term "fit" draws an analogy to curve fitting in mathematics and statistics. In curve fitting, you find the equation of a curve that best passes through a set of data points. Similarly, in machine learning, we're trying to find the model that best "fits" or aligns with the patterns in the training data.</a:t>
            </a:r>
          </a:p>
          <a:p>
            <a:endParaRPr lang="en-US" dirty="0"/>
          </a:p>
          <a:p>
            <a:r>
              <a:rPr lang="en-US" b="1" i="0" dirty="0">
                <a:solidFill>
                  <a:srgbClr val="1F1F1F"/>
                </a:solidFill>
                <a:effectLst/>
                <a:latin typeface="Roboto" panose="02000000000000000000" pitchFamily="2" charset="0"/>
              </a:rPr>
              <a:t>In essence, "fitting" a model is the process of finding the best possible settings for the model to learn the patterns in the training data, with the goal of making accurate predictions on new data.</a:t>
            </a:r>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2</a:t>
            </a:fld>
            <a:endParaRPr lang="en-US"/>
          </a:p>
        </p:txBody>
      </p:sp>
    </p:spTree>
    <p:extLst>
      <p:ext uri="{BB962C8B-B14F-4D97-AF65-F5344CB8AC3E}">
        <p14:creationId xmlns:p14="http://schemas.microsoft.com/office/powerpoint/2010/main" val="338493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machine learning, the </a:t>
            </a:r>
            <a:r>
              <a:rPr lang="en-US" b="1" dirty="0"/>
              <a:t>bias-variance tradeoff</a:t>
            </a:r>
            <a:r>
              <a:rPr lang="en-US" dirty="0"/>
              <a:t> is a fundamental concept that describes the balance between two sources of error that affect a model's performance: bias and variance. Understanding and managing this tradeoff is crucial for developing models that generalize well to new, unseen data.</a:t>
            </a:r>
          </a:p>
          <a:p>
            <a:r>
              <a:rPr lang="en-US" b="1" dirty="0"/>
              <a:t>Bias and Variance Defined</a:t>
            </a:r>
            <a:endParaRPr lang="en-US" dirty="0"/>
          </a:p>
          <a:p>
            <a:pPr lvl="1">
              <a:buFont typeface="Arial" panose="020B0604020202020204" pitchFamily="34" charset="0"/>
              <a:buChar char="•"/>
            </a:pPr>
            <a:r>
              <a:rPr lang="en-US" b="1" dirty="0"/>
              <a:t>Bias</a:t>
            </a:r>
            <a:r>
              <a:rPr lang="en-US" dirty="0"/>
              <a:t> refers to the error introduced by approximating a real-world problem, which may be complex, by a simplified model. High bias can cause a model to miss relevant relations between features and target outputs, leading to underfitting. This means the model is too simple to capture the underlying patterns in the data.</a:t>
            </a:r>
          </a:p>
          <a:p>
            <a:pPr lvl="1">
              <a:buFont typeface="Arial" panose="020B0604020202020204" pitchFamily="34" charset="0"/>
              <a:buChar char="•"/>
            </a:pPr>
            <a:r>
              <a:rPr lang="en-US" b="1" dirty="0"/>
              <a:t>Variance</a:t>
            </a:r>
            <a:r>
              <a:rPr lang="en-US" dirty="0"/>
              <a:t> refers to the error introduced by the model's sensitivity to small fluctuations in the training data. High variance can cause a model to model the random noise in the training data rather than the intended outputs, leading to overfitting. This means the model is too complex and captures noise as if it were a true pattern.</a:t>
            </a:r>
          </a:p>
          <a:p>
            <a:pPr marL="0" indent="0">
              <a:buNone/>
            </a:pPr>
            <a:r>
              <a:rPr lang="en-US" b="1" dirty="0"/>
              <a:t>The Tradeoff</a:t>
            </a:r>
            <a:endParaRPr lang="en-US" dirty="0"/>
          </a:p>
          <a:p>
            <a:r>
              <a:rPr lang="en-US" dirty="0"/>
              <a:t>The bias-variance tradeoff is the balance between the error introduced by bias and the error introduced by variance. As model complexity increases, bias decreases, and variance increases. Conversely, as model complexity decreases, bias increases, and variance decreases. The goal is to find a model with the right level of complexity that minimizes the total error.</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6</a:t>
            </a:fld>
            <a:endParaRPr lang="en-US"/>
          </a:p>
        </p:txBody>
      </p:sp>
    </p:spTree>
    <p:extLst>
      <p:ext uri="{BB962C8B-B14F-4D97-AF65-F5344CB8AC3E}">
        <p14:creationId xmlns:p14="http://schemas.microsoft.com/office/powerpoint/2010/main" val="1305342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effectLst/>
              </a:rPr>
              <a:t>● </a:t>
            </a:r>
            <a:r>
              <a:rPr lang="en-US" b="1" dirty="0">
                <a:effectLst/>
              </a:rPr>
              <a:t>Bias</a:t>
            </a:r>
            <a:r>
              <a:rPr lang="en-US" dirty="0">
                <a:effectLst/>
              </a:rPr>
              <a:t> is the error introduced when a simplified model is used to approximate a complex real-world problem1. High bias can cause a model to miss important relationships between features and target outputs, leading to </a:t>
            </a:r>
            <a:r>
              <a:rPr lang="en-US" b="1" dirty="0">
                <a:effectLst/>
              </a:rPr>
              <a:t>underfitting</a:t>
            </a:r>
            <a:r>
              <a:rPr lang="en-US" dirty="0">
                <a:effectLst/>
              </a:rPr>
              <a:t>, where the model is too simple to capture data patterns1.</a:t>
            </a:r>
          </a:p>
          <a:p>
            <a:pPr algn="l"/>
            <a:r>
              <a:rPr lang="en-US" dirty="0">
                <a:effectLst/>
              </a:rPr>
              <a:t>● </a:t>
            </a:r>
            <a:r>
              <a:rPr lang="en-US" b="1" dirty="0">
                <a:effectLst/>
              </a:rPr>
              <a:t>Variance</a:t>
            </a:r>
            <a:r>
              <a:rPr lang="en-US" dirty="0">
                <a:effectLst/>
              </a:rPr>
              <a:t> is the error introduced by the model's sensitivity to small training data fluctuations1. High variance can cause a model to model random noise instead of intended outputs1. This results in </a:t>
            </a:r>
            <a:r>
              <a:rPr lang="en-US" b="1" dirty="0">
                <a:effectLst/>
              </a:rPr>
              <a:t>overfitting</a:t>
            </a:r>
            <a:r>
              <a:rPr lang="en-US" dirty="0">
                <a:effectLst/>
              </a:rPr>
              <a:t>, where the model is too complex and mistakes noise for a true pattern2.</a:t>
            </a:r>
          </a:p>
          <a:p>
            <a:pPr algn="l"/>
            <a:endParaRPr lang="en-US" dirty="0">
              <a:effectLst/>
            </a:endParaRPr>
          </a:p>
          <a:p>
            <a:pPr algn="l"/>
            <a:endParaRPr lang="en-US" dirty="0">
              <a:effectLst/>
            </a:endParaRPr>
          </a:p>
          <a:p>
            <a:pPr algn="l"/>
            <a:r>
              <a:rPr lang="en-US" dirty="0">
                <a:effectLst/>
              </a:rPr>
              <a:t>https://medium.com/towards-data-science/the-bias-variance-trade-off-explained-practically-in-python-48cf29d9e900</a:t>
            </a: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7</a:t>
            </a:fld>
            <a:endParaRPr lang="en-US"/>
          </a:p>
        </p:txBody>
      </p:sp>
    </p:spTree>
    <p:extLst>
      <p:ext uri="{BB962C8B-B14F-4D97-AF65-F5344CB8AC3E}">
        <p14:creationId xmlns:p14="http://schemas.microsoft.com/office/powerpoint/2010/main" val="4078145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colab.research.google.com</a:t>
            </a:r>
            <a:r>
              <a:rPr lang="en-US" dirty="0"/>
              <a:t>/drive/11riF-I9qrakAp7yJjWvOm1KDdYYkwTIp#scrollTo=</a:t>
            </a:r>
            <a:r>
              <a:rPr lang="en-US" dirty="0" err="1"/>
              <a:t>lHieZ-ktUCzW</a:t>
            </a:r>
            <a:endParaRPr lang="en-US" dirty="0"/>
          </a:p>
          <a:p>
            <a:endParaRPr lang="en-US" dirty="0"/>
          </a:p>
          <a:p>
            <a:r>
              <a:rPr lang="en-US" b="1" dirty="0">
                <a:effectLst/>
              </a:rPr>
              <a:t>The Bias-Variance Tradeoff</a:t>
            </a:r>
            <a:endParaRPr lang="en-US" dirty="0">
              <a:effectLst/>
            </a:endParaRPr>
          </a:p>
          <a:p>
            <a:r>
              <a:rPr lang="en-US" dirty="0">
                <a:effectLst/>
              </a:rPr>
              <a:t>The </a:t>
            </a:r>
            <a:r>
              <a:rPr lang="en-US" b="1" dirty="0">
                <a:effectLst/>
              </a:rPr>
              <a:t>bias-variance tradeoff</a:t>
            </a:r>
            <a:r>
              <a:rPr lang="en-US" dirty="0">
                <a:effectLst/>
              </a:rPr>
              <a:t> seeks to balance the errors caused by bias and variance2.</a:t>
            </a:r>
          </a:p>
          <a:p>
            <a:r>
              <a:rPr lang="en-US" dirty="0">
                <a:effectLst/>
              </a:rPr>
              <a:t>As model complexity increases, bias decreases and variance increases2. Conversely, as model complexity decreases, bias increases, and variance decreases2.</a:t>
            </a:r>
          </a:p>
          <a:p>
            <a:r>
              <a:rPr lang="en-US" dirty="0">
                <a:effectLst/>
              </a:rPr>
              <a:t>The goal is to find a model with the right complexity level to minimize total error</a:t>
            </a: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8</a:t>
            </a:fld>
            <a:endParaRPr lang="en-US"/>
          </a:p>
        </p:txBody>
      </p:sp>
    </p:spTree>
    <p:extLst>
      <p:ext uri="{BB962C8B-B14F-4D97-AF65-F5344CB8AC3E}">
        <p14:creationId xmlns:p14="http://schemas.microsoft.com/office/powerpoint/2010/main" val="1456235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machinelearningmastery.com</a:t>
            </a:r>
            <a:r>
              <a:rPr lang="en-US" dirty="0"/>
              <a:t>/difference-test-validation-datasets/</a:t>
            </a:r>
          </a:p>
          <a:p>
            <a:endParaRPr lang="en-US" dirty="0"/>
          </a:p>
          <a:p>
            <a:r>
              <a:rPr lang="en-US" dirty="0"/>
              <a:t>The validation dataset is a subset of the data not used during the model's training phase. Its primary purpose is to provide an unbiased evaluation of a model's performance during hyperparameter tuning. By assessing the model on the validation set, practitioners can identify overfitting or underfitting and adjust hyperparameters accordingly. This iterative process continues until the model achieves optimal performance on the validation data, indicating a good balance between bias and variance.</a:t>
            </a:r>
          </a:p>
        </p:txBody>
      </p:sp>
      <p:sp>
        <p:nvSpPr>
          <p:cNvPr id="4" name="Slide Number Placeholder 3"/>
          <p:cNvSpPr>
            <a:spLocks noGrp="1"/>
          </p:cNvSpPr>
          <p:nvPr>
            <p:ph type="sldNum" sz="quarter" idx="5"/>
          </p:nvPr>
        </p:nvSpPr>
        <p:spPr/>
        <p:txBody>
          <a:bodyPr/>
          <a:lstStyle/>
          <a:p>
            <a:fld id="{E55DEEBF-2505-4DC8-86E0-258042D38081}" type="slidenum">
              <a:rPr lang="en-US" smtClean="0"/>
              <a:t>10</a:t>
            </a:fld>
            <a:endParaRPr lang="en-US"/>
          </a:p>
        </p:txBody>
      </p:sp>
    </p:spTree>
    <p:extLst>
      <p:ext uri="{BB962C8B-B14F-4D97-AF65-F5344CB8AC3E}">
        <p14:creationId xmlns:p14="http://schemas.microsoft.com/office/powerpoint/2010/main" val="993605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context of regression analysis, </a:t>
            </a:r>
            <a:r>
              <a:rPr lang="en-US" b="1" dirty="0"/>
              <a:t>predictors</a:t>
            </a:r>
            <a:r>
              <a:rPr lang="en-US" dirty="0"/>
              <a:t> (also known as independent variables) are the variables used to explain variations in the dependent variable. When a regression model includes more than one predictor, it's termed a </a:t>
            </a:r>
            <a:r>
              <a:rPr lang="en-US" b="1" dirty="0"/>
              <a:t>multiple regression model</a:t>
            </a:r>
            <a:r>
              <a:rPr lang="en-US" dirty="0"/>
              <a:t>. The </a:t>
            </a:r>
            <a:r>
              <a:rPr lang="en-US" b="1" dirty="0"/>
              <a:t>Adjusted R-squared</a:t>
            </a:r>
            <a:r>
              <a:rPr lang="en-US" dirty="0"/>
              <a:t> is a statistical measure that adjusts the R-squared value to account for the number of predictors in the model, providing a more accurate assessment of the model's explanatory power.</a:t>
            </a:r>
          </a:p>
          <a:p>
            <a:endParaRPr lang="en-US" dirty="0"/>
          </a:p>
          <a:p>
            <a:r>
              <a:rPr lang="en-US" b="1" dirty="0"/>
              <a:t>The Role of Adjusted R-squared</a:t>
            </a:r>
            <a:endParaRPr lang="en-US" dirty="0"/>
          </a:p>
          <a:p>
            <a:r>
              <a:rPr lang="en-US" dirty="0"/>
              <a:t>The Adjusted R-squared is a modified version of the R-squared statistic that accounts for the number of predictors in the model. While R-squared measures the proportion of variance in the dependent variable explained by the independent variables, it tends to increase with the addition of more predictors, regardless of their relevance. Adjusted R-squared introduces a penalty for adding predictors that do not improve the model significantly, providing a more accurate measure of model fit.</a:t>
            </a:r>
          </a:p>
          <a:p>
            <a:endParaRPr lang="en-US" dirty="0"/>
          </a:p>
          <a:p>
            <a:r>
              <a:rPr lang="en-US" dirty="0"/>
              <a:t>Using Adjusted R-squared helps prevent overfitting, which occurs when a model becomes too complex by including too many predictors, capturing noise rather than the underlying relationship. By penalizing the addition of irrelevant predictors, Adjusted R-squared provides a more reliable measure of model performance.</a:t>
            </a:r>
          </a:p>
          <a:p>
            <a:endParaRPr lang="en-US" dirty="0"/>
          </a:p>
          <a:p>
            <a:r>
              <a:rPr lang="en-US" dirty="0"/>
              <a:t>In summary, in the definition of Adjusted R-squared, "multiple predictors" refer to the independent variables included in a regression model to explain the variability in the dependent variable. Adjusted R-squared adjusts the R-squared value to account for the number of these predictors, offering a more accurate assessment of the model's explanatory power.</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17</a:t>
            </a:fld>
            <a:endParaRPr lang="en-US"/>
          </a:p>
        </p:txBody>
      </p:sp>
    </p:spTree>
    <p:extLst>
      <p:ext uri="{BB962C8B-B14F-4D97-AF65-F5344CB8AC3E}">
        <p14:creationId xmlns:p14="http://schemas.microsoft.com/office/powerpoint/2010/main" val="2176527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t>For R-squared: The numerator, represents the </a:t>
            </a:r>
            <a:r>
              <a:rPr lang="en-US" sz="3600" b="1" dirty="0"/>
              <a:t>Residual Sum of Squares (RSS)</a:t>
            </a:r>
            <a:r>
              <a:rPr lang="en-US" sz="3600" dirty="0"/>
              <a:t>, which measures the unexplained variance—the portion of the total variance not captured by the model.</a:t>
            </a:r>
          </a:p>
          <a:p>
            <a:r>
              <a:rPr lang="en-US" sz="3600" dirty="0"/>
              <a:t>The denominator, is the </a:t>
            </a:r>
            <a:r>
              <a:rPr lang="en-US" sz="3600" b="1" dirty="0"/>
              <a:t>Total Sum of Squares (TSS)</a:t>
            </a:r>
            <a:r>
              <a:rPr lang="en-US" sz="3600" dirty="0"/>
              <a:t>, indicating the total variance in the observed data.</a:t>
            </a:r>
          </a:p>
          <a:p>
            <a:endParaRPr lang="en-US" sz="3600" dirty="0"/>
          </a:p>
          <a:p>
            <a:r>
              <a:rPr lang="en-US" sz="3600" dirty="0"/>
              <a:t>By subtracting the ratio of RSS to TSS from 1, R² indicates the fraction of the total variance that the model explains. An R² value of 0 means the model explains none of the variance, while an R² of 1 indicates the model explains all the variance. Values between 0 and 1 reflect the proportion of variance explained by the model.</a:t>
            </a:r>
          </a:p>
          <a:p>
            <a:endParaRPr lang="en-US" sz="2400" baseline="0" dirty="0"/>
          </a:p>
        </p:txBody>
      </p:sp>
      <p:sp>
        <p:nvSpPr>
          <p:cNvPr id="4" name="Slide Number Placeholder 3"/>
          <p:cNvSpPr>
            <a:spLocks noGrp="1"/>
          </p:cNvSpPr>
          <p:nvPr>
            <p:ph type="sldNum" sz="quarter" idx="5"/>
          </p:nvPr>
        </p:nvSpPr>
        <p:spPr/>
        <p:txBody>
          <a:bodyPr/>
          <a:lstStyle/>
          <a:p>
            <a:fld id="{E55DEEBF-2505-4DC8-86E0-258042D38081}" type="slidenum">
              <a:rPr lang="en-US" smtClean="0"/>
              <a:t>18</a:t>
            </a:fld>
            <a:endParaRPr lang="en-US"/>
          </a:p>
        </p:txBody>
      </p:sp>
    </p:spTree>
    <p:extLst>
      <p:ext uri="{BB962C8B-B14F-4D97-AF65-F5344CB8AC3E}">
        <p14:creationId xmlns:p14="http://schemas.microsoft.com/office/powerpoint/2010/main" val="3930943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an excellent tutorial on the confusion matrix at: https://</a:t>
            </a:r>
            <a:r>
              <a:rPr lang="en-US" dirty="0" err="1"/>
              <a:t>www.evidentlyai.com</a:t>
            </a:r>
            <a:r>
              <a:rPr lang="en-US" dirty="0"/>
              <a:t>/classification-metrics/confusion-matrix </a:t>
            </a:r>
          </a:p>
        </p:txBody>
      </p:sp>
      <p:sp>
        <p:nvSpPr>
          <p:cNvPr id="4" name="Slide Number Placeholder 3"/>
          <p:cNvSpPr>
            <a:spLocks noGrp="1"/>
          </p:cNvSpPr>
          <p:nvPr>
            <p:ph type="sldNum" sz="quarter" idx="5"/>
          </p:nvPr>
        </p:nvSpPr>
        <p:spPr/>
        <p:txBody>
          <a:bodyPr/>
          <a:lstStyle/>
          <a:p>
            <a:fld id="{E55DEEBF-2505-4DC8-86E0-258042D38081}" type="slidenum">
              <a:rPr lang="en-US" smtClean="0"/>
              <a:t>20</a:t>
            </a:fld>
            <a:endParaRPr lang="en-US"/>
          </a:p>
        </p:txBody>
      </p:sp>
    </p:spTree>
    <p:extLst>
      <p:ext uri="{BB962C8B-B14F-4D97-AF65-F5344CB8AC3E}">
        <p14:creationId xmlns:p14="http://schemas.microsoft.com/office/powerpoint/2010/main" val="3950901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DEE9C35B-7FCA-4820-96CF-7A07428D141B}" type="datetime1">
              <a:rPr lang="en-US" smtClean="0"/>
              <a:t>11/18/2025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C961D6-EA4B-4BC1-9368-58B3B3DFB6E4}" type="datetime1">
              <a:rPr lang="en-US" smtClean="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4E1ACD8E-F0B7-4458-9AAA-2644029419D2}" type="datetime1">
              <a:rPr lang="en-US" smtClean="0"/>
              <a:t>11/18/2025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50174"/>
          </a:xfrm>
        </p:spPr>
        <p:txBody>
          <a:bodyPr/>
          <a:lstStyle/>
          <a:p>
            <a:r>
              <a:rPr lang="en-US" dirty="0"/>
              <a:t>Click to edit Master title style</a:t>
            </a:r>
          </a:p>
        </p:txBody>
      </p:sp>
      <p:sp>
        <p:nvSpPr>
          <p:cNvPr id="3" name="Content Placeholder 2"/>
          <p:cNvSpPr>
            <a:spLocks noGrp="1"/>
          </p:cNvSpPr>
          <p:nvPr>
            <p:ph idx="1"/>
          </p:nvPr>
        </p:nvSpPr>
        <p:spPr>
          <a:xfrm>
            <a:off x="581192" y="1451113"/>
            <a:ext cx="11029615" cy="45242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F48E4058-D781-4C6C-9684-F447CF6B3601}" type="datetime1">
              <a:rPr lang="en-US" smtClean="0"/>
              <a:t>11/18/2025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479871FE-B239-4808-9BEE-61F89448C14F}" type="datetime1">
              <a:rPr lang="en-US" smtClean="0"/>
              <a:t>11/18/2025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AAC05C-234E-4136-8C47-FF654E6B6864}" type="datetime1">
              <a:rPr lang="en-US" smtClean="0"/>
              <a:t>11/18/2025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48C090-6300-4200-964F-EFF219631C6A}" type="datetime1">
              <a:rPr lang="en-US" smtClean="0"/>
              <a:t>11/18/2025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BF502E-6B8C-467A-9787-57A79BACE203}" type="datetime1">
              <a:rPr lang="en-US" smtClean="0"/>
              <a:t>11/18/2025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71B64B-9CED-4E9E-BAE2-62F9B08AE730}" type="datetime1">
              <a:rPr lang="en-US" smtClean="0"/>
              <a:t>11/18/2025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A1915E85-D6A4-47BE-BA72-24FFAE6BFC33}" type="datetime1">
              <a:rPr lang="en-US" smtClean="0"/>
              <a:t>11/18/2025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5F91AE-E540-456F-BDA6-6972932B32A8}" type="datetime1">
              <a:rPr lang="en-US" smtClean="0"/>
              <a:t>11/18/2025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099F8ABD-A758-48A5-999C-085808217707}" type="datetime1">
              <a:rPr lang="en-US" smtClean="0"/>
              <a:t>11/18/2025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Picture 6">
            <a:extLst>
              <a:ext uri="{FF2B5EF4-FFF2-40B4-BE49-F238E27FC236}">
                <a16:creationId xmlns:a16="http://schemas.microsoft.com/office/drawing/2014/main" id="{6176680F-15D4-6415-D4A1-498D4EEE20AD}"/>
              </a:ext>
            </a:extLst>
          </p:cNvPr>
          <p:cNvPicPr>
            <a:picLocks noChangeAspect="1"/>
          </p:cNvPicPr>
          <p:nvPr userDrawn="1"/>
        </p:nvPicPr>
        <p:blipFill>
          <a:blip r:embed="rId13"/>
          <a:stretch>
            <a:fillRect/>
          </a:stretch>
        </p:blipFill>
        <p:spPr>
          <a:xfrm>
            <a:off x="10473306" y="5930473"/>
            <a:ext cx="1354843" cy="539148"/>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geeksforgeeks.org/cross-validation-machine-learning/?utm_source=chatgpt.com"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evidentlyai.com/classification-metrics/classification-threshold"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evidentlyai.com/classification-metrics/accuracy-precision-recal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ople looking at a city&#10;&#10;Description automatically generated">
            <a:extLst>
              <a:ext uri="{FF2B5EF4-FFF2-40B4-BE49-F238E27FC236}">
                <a16:creationId xmlns:a16="http://schemas.microsoft.com/office/drawing/2014/main" id="{8F5FAFAE-5896-010F-D9D4-7F0D3567E9DB}"/>
              </a:ext>
            </a:extLst>
          </p:cNvPr>
          <p:cNvPicPr>
            <a:picLocks noChangeAspect="1"/>
          </p:cNvPicPr>
          <p:nvPr/>
        </p:nvPicPr>
        <p:blipFill>
          <a:blip r:embed="rId3"/>
          <a:srcRect t="28288" b="15463"/>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39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415FB43-3063-9D7A-CC2B-E186A021B4C7}"/>
              </a:ext>
            </a:extLst>
          </p:cNvPr>
          <p:cNvSpPr>
            <a:spLocks noGrp="1"/>
          </p:cNvSpPr>
          <p:nvPr>
            <p:ph type="title"/>
          </p:nvPr>
        </p:nvSpPr>
        <p:spPr>
          <a:xfrm>
            <a:off x="2100610" y="2788009"/>
            <a:ext cx="7985759" cy="868823"/>
          </a:xfrm>
          <a:solidFill>
            <a:schemeClr val="accent2">
              <a:alpha val="32793"/>
            </a:schemeClr>
          </a:solidFill>
        </p:spPr>
        <p:txBody>
          <a:bodyPr vert="horz" lIns="91440" tIns="45720" rIns="91440" bIns="45720" rtlCol="0" anchor="ctr">
            <a:normAutofit/>
          </a:bodyPr>
          <a:lstStyle/>
          <a:p>
            <a:pPr algn="ctr"/>
            <a:r>
              <a:rPr lang="en-US" sz="4000" dirty="0">
                <a:solidFill>
                  <a:srgbClr val="FFFF00"/>
                </a:solidFill>
              </a:rPr>
              <a:t>Model Performance Metrics</a:t>
            </a:r>
          </a:p>
        </p:txBody>
      </p:sp>
    </p:spTree>
    <p:extLst>
      <p:ext uri="{BB962C8B-B14F-4D97-AF65-F5344CB8AC3E}">
        <p14:creationId xmlns:p14="http://schemas.microsoft.com/office/powerpoint/2010/main" val="2787537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62C91-629F-CE99-181E-B2A495FB9AE6}"/>
              </a:ext>
            </a:extLst>
          </p:cNvPr>
          <p:cNvSpPr>
            <a:spLocks noGrp="1"/>
          </p:cNvSpPr>
          <p:nvPr>
            <p:ph type="title"/>
          </p:nvPr>
        </p:nvSpPr>
        <p:spPr/>
        <p:txBody>
          <a:bodyPr/>
          <a:lstStyle/>
          <a:p>
            <a:r>
              <a:rPr lang="en-US" dirty="0"/>
              <a:t>Training, Validation, and Test Data sets</a:t>
            </a:r>
          </a:p>
        </p:txBody>
      </p:sp>
      <p:sp>
        <p:nvSpPr>
          <p:cNvPr id="3" name="Content Placeholder 2">
            <a:extLst>
              <a:ext uri="{FF2B5EF4-FFF2-40B4-BE49-F238E27FC236}">
                <a16:creationId xmlns:a16="http://schemas.microsoft.com/office/drawing/2014/main" id="{D243DB79-D8EE-4AAB-3259-3A43303432A7}"/>
              </a:ext>
            </a:extLst>
          </p:cNvPr>
          <p:cNvSpPr>
            <a:spLocks noGrp="1"/>
          </p:cNvSpPr>
          <p:nvPr>
            <p:ph idx="1"/>
          </p:nvPr>
        </p:nvSpPr>
        <p:spPr>
          <a:xfrm>
            <a:off x="581193" y="1451113"/>
            <a:ext cx="3355808" cy="4524237"/>
          </a:xfrm>
        </p:spPr>
        <p:txBody>
          <a:bodyPr anchor="t"/>
          <a:lstStyle/>
          <a:p>
            <a:pPr algn="l">
              <a:buFont typeface="Wingdings" pitchFamily="2" charset="2"/>
              <a:buChar char="§"/>
            </a:pPr>
            <a:r>
              <a:rPr lang="en-US" b="1" i="1" u="none" strike="noStrike" dirty="0">
                <a:solidFill>
                  <a:srgbClr val="000000"/>
                </a:solidFill>
                <a:effectLst/>
                <a:latin typeface="Roboto" panose="02000000000000000000" pitchFamily="2" charset="0"/>
              </a:rPr>
              <a:t>Training data</a:t>
            </a:r>
            <a:r>
              <a:rPr lang="en-US" b="0" i="0" dirty="0">
                <a:solidFill>
                  <a:srgbClr val="37474F"/>
                </a:solidFill>
                <a:effectLst/>
                <a:latin typeface="Roboto" panose="02000000000000000000" pitchFamily="2" charset="0"/>
              </a:rPr>
              <a:t> is used to fit a model.</a:t>
            </a:r>
          </a:p>
          <a:p>
            <a:pPr algn="l">
              <a:buFont typeface="Wingdings" pitchFamily="2" charset="2"/>
              <a:buChar char="§"/>
            </a:pPr>
            <a:r>
              <a:rPr lang="en-US" b="1" i="1" u="none" strike="noStrike" dirty="0">
                <a:solidFill>
                  <a:srgbClr val="000000"/>
                </a:solidFill>
                <a:effectLst/>
                <a:latin typeface="Roboto" panose="02000000000000000000" pitchFamily="2" charset="0"/>
              </a:rPr>
              <a:t>Validation data</a:t>
            </a:r>
            <a:r>
              <a:rPr lang="en-US" b="0" i="0" dirty="0">
                <a:solidFill>
                  <a:srgbClr val="37474F"/>
                </a:solidFill>
                <a:effectLst/>
                <a:latin typeface="Roboto" panose="02000000000000000000" pitchFamily="2" charset="0"/>
              </a:rPr>
              <a:t> is used to evaluate model performance while adjusting parameter estimates and conducting feature selection.</a:t>
            </a:r>
          </a:p>
          <a:p>
            <a:pPr algn="l">
              <a:buFont typeface="Wingdings" pitchFamily="2" charset="2"/>
              <a:buChar char="§"/>
            </a:pPr>
            <a:r>
              <a:rPr lang="en-US" b="1" i="1" u="none" strike="noStrike" dirty="0">
                <a:solidFill>
                  <a:srgbClr val="000000"/>
                </a:solidFill>
                <a:effectLst/>
                <a:latin typeface="Roboto" panose="02000000000000000000" pitchFamily="2" charset="0"/>
              </a:rPr>
              <a:t>Test data</a:t>
            </a:r>
            <a:r>
              <a:rPr lang="en-US" b="0" i="0" dirty="0">
                <a:solidFill>
                  <a:srgbClr val="37474F"/>
                </a:solidFill>
                <a:effectLst/>
                <a:latin typeface="Roboto" panose="02000000000000000000" pitchFamily="2" charset="0"/>
              </a:rPr>
              <a:t> is used to evaluate final model performance and compare different models.</a:t>
            </a:r>
          </a:p>
          <a:p>
            <a:endParaRPr lang="en-US" dirty="0"/>
          </a:p>
        </p:txBody>
      </p:sp>
      <p:sp>
        <p:nvSpPr>
          <p:cNvPr id="4" name="Slide Number Placeholder 3">
            <a:extLst>
              <a:ext uri="{FF2B5EF4-FFF2-40B4-BE49-F238E27FC236}">
                <a16:creationId xmlns:a16="http://schemas.microsoft.com/office/drawing/2014/main" id="{25769E22-3834-40FE-FCCE-23C877B6F6C9}"/>
              </a:ext>
            </a:extLst>
          </p:cNvPr>
          <p:cNvSpPr>
            <a:spLocks noGrp="1"/>
          </p:cNvSpPr>
          <p:nvPr>
            <p:ph type="sldNum" sz="quarter" idx="12"/>
          </p:nvPr>
        </p:nvSpPr>
        <p:spPr/>
        <p:txBody>
          <a:bodyPr/>
          <a:lstStyle/>
          <a:p>
            <a:fld id="{3A98EE3D-8CD1-4C3F-BD1C-C98C9596463C}" type="slidenum">
              <a:rPr lang="en-US" smtClean="0"/>
              <a:t>10</a:t>
            </a:fld>
            <a:endParaRPr lang="en-US" dirty="0"/>
          </a:p>
        </p:txBody>
      </p:sp>
      <p:pic>
        <p:nvPicPr>
          <p:cNvPr id="5" name="Picture 4">
            <a:extLst>
              <a:ext uri="{FF2B5EF4-FFF2-40B4-BE49-F238E27FC236}">
                <a16:creationId xmlns:a16="http://schemas.microsoft.com/office/drawing/2014/main" id="{FC529117-A1F5-D181-F75B-669123611C7B}"/>
              </a:ext>
            </a:extLst>
          </p:cNvPr>
          <p:cNvPicPr>
            <a:picLocks noChangeAspect="1"/>
          </p:cNvPicPr>
          <p:nvPr/>
        </p:nvPicPr>
        <p:blipFill>
          <a:blip r:embed="rId3"/>
          <a:stretch>
            <a:fillRect/>
          </a:stretch>
        </p:blipFill>
        <p:spPr>
          <a:xfrm>
            <a:off x="4773899" y="1451113"/>
            <a:ext cx="6962204" cy="4900084"/>
          </a:xfrm>
          <a:prstGeom prst="rect">
            <a:avLst/>
          </a:prstGeom>
        </p:spPr>
      </p:pic>
      <p:sp>
        <p:nvSpPr>
          <p:cNvPr id="6" name="TextBox 5">
            <a:extLst>
              <a:ext uri="{FF2B5EF4-FFF2-40B4-BE49-F238E27FC236}">
                <a16:creationId xmlns:a16="http://schemas.microsoft.com/office/drawing/2014/main" id="{18468500-DCFA-F867-5D40-26906FB2756F}"/>
              </a:ext>
            </a:extLst>
          </p:cNvPr>
          <p:cNvSpPr txBox="1"/>
          <p:nvPr/>
        </p:nvSpPr>
        <p:spPr>
          <a:xfrm>
            <a:off x="4457700" y="1328530"/>
            <a:ext cx="2781300" cy="261610"/>
          </a:xfrm>
          <a:prstGeom prst="rect">
            <a:avLst/>
          </a:prstGeom>
          <a:solidFill>
            <a:schemeClr val="bg1"/>
          </a:solidFill>
        </p:spPr>
        <p:txBody>
          <a:bodyPr wrap="square" rtlCol="0">
            <a:spAutoFit/>
          </a:bodyPr>
          <a:lstStyle/>
          <a:p>
            <a:endParaRPr lang="en-US" sz="1100" dirty="0"/>
          </a:p>
        </p:txBody>
      </p:sp>
    </p:spTree>
    <p:extLst>
      <p:ext uri="{BB962C8B-B14F-4D97-AF65-F5344CB8AC3E}">
        <p14:creationId xmlns:p14="http://schemas.microsoft.com/office/powerpoint/2010/main" val="1403252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C12A-71A4-3328-F2EB-DB260B84A183}"/>
              </a:ext>
            </a:extLst>
          </p:cNvPr>
          <p:cNvSpPr>
            <a:spLocks noGrp="1"/>
          </p:cNvSpPr>
          <p:nvPr>
            <p:ph type="title"/>
          </p:nvPr>
        </p:nvSpPr>
        <p:spPr/>
        <p:txBody>
          <a:bodyPr/>
          <a:lstStyle/>
          <a:p>
            <a:r>
              <a:rPr lang="en-US" dirty="0"/>
              <a:t>Creating Training, Validation, and Test data sets in Python</a:t>
            </a:r>
          </a:p>
        </p:txBody>
      </p:sp>
      <p:sp>
        <p:nvSpPr>
          <p:cNvPr id="3" name="Content Placeholder 2">
            <a:extLst>
              <a:ext uri="{FF2B5EF4-FFF2-40B4-BE49-F238E27FC236}">
                <a16:creationId xmlns:a16="http://schemas.microsoft.com/office/drawing/2014/main" id="{37FDB2B0-CADB-CCA3-089E-9435CB2D4498}"/>
              </a:ext>
            </a:extLst>
          </p:cNvPr>
          <p:cNvSpPr>
            <a:spLocks noGrp="1"/>
          </p:cNvSpPr>
          <p:nvPr>
            <p:ph idx="1"/>
          </p:nvPr>
        </p:nvSpPr>
        <p:spPr>
          <a:xfrm>
            <a:off x="203200" y="1451113"/>
            <a:ext cx="3517901" cy="2346187"/>
          </a:xfrm>
        </p:spPr>
        <p:txBody>
          <a:bodyPr anchor="t">
            <a:normAutofit/>
          </a:bodyPr>
          <a:lstStyle/>
          <a:p>
            <a:pPr>
              <a:spcAft>
                <a:spcPts val="450"/>
              </a:spcAft>
            </a:pPr>
            <a:r>
              <a:rPr lang="en-US" b="1" dirty="0">
                <a:solidFill>
                  <a:srgbClr val="1F1F1F"/>
                </a:solidFill>
              </a:rPr>
              <a:t>train_test_split </a:t>
            </a:r>
            <a:r>
              <a:rPr lang="en-US" dirty="0">
                <a:solidFill>
                  <a:srgbClr val="1F1F1F"/>
                </a:solidFill>
              </a:rPr>
              <a:t>function splits the original dataset into two parts:</a:t>
            </a:r>
          </a:p>
          <a:p>
            <a:pPr marL="628650" lvl="1" indent="-171450">
              <a:spcAft>
                <a:spcPts val="450"/>
              </a:spcAft>
            </a:pPr>
            <a:r>
              <a:rPr lang="en-US" sz="1600" b="1" dirty="0">
                <a:solidFill>
                  <a:srgbClr val="1F1F1F"/>
                </a:solidFill>
              </a:rPr>
              <a:t>Training / validation</a:t>
            </a:r>
          </a:p>
          <a:p>
            <a:pPr marL="628650" lvl="1" indent="-171450">
              <a:spcAft>
                <a:spcPts val="450"/>
              </a:spcAft>
            </a:pPr>
            <a:r>
              <a:rPr lang="en-US" sz="1600" b="1" dirty="0">
                <a:solidFill>
                  <a:srgbClr val="1F1F1F"/>
                </a:solidFill>
              </a:rPr>
              <a:t>test</a:t>
            </a:r>
          </a:p>
          <a:p>
            <a:pPr marL="303213" indent="-303213">
              <a:spcAft>
                <a:spcPts val="450"/>
              </a:spcAft>
            </a:pPr>
            <a:r>
              <a:rPr lang="en-US" sz="1600" b="1" dirty="0">
                <a:solidFill>
                  <a:srgbClr val="1F1F1F"/>
                </a:solidFill>
              </a:rPr>
              <a:t>test_size </a:t>
            </a:r>
            <a:r>
              <a:rPr lang="en-US" sz="1600" dirty="0">
                <a:solidFill>
                  <a:srgbClr val="1F1F1F"/>
                </a:solidFill>
              </a:rPr>
              <a:t>contains 20% of the data (as defined by </a:t>
            </a:r>
            <a:r>
              <a:rPr lang="en-US" sz="1600" b="1" dirty="0">
                <a:solidFill>
                  <a:srgbClr val="1F1F1F"/>
                </a:solidFill>
              </a:rPr>
              <a:t>testProportion)</a:t>
            </a:r>
          </a:p>
        </p:txBody>
      </p:sp>
      <p:sp>
        <p:nvSpPr>
          <p:cNvPr id="4" name="Slide Number Placeholder 3">
            <a:extLst>
              <a:ext uri="{FF2B5EF4-FFF2-40B4-BE49-F238E27FC236}">
                <a16:creationId xmlns:a16="http://schemas.microsoft.com/office/drawing/2014/main" id="{755F514B-76D3-D99F-2787-030C07F8D3B4}"/>
              </a:ext>
            </a:extLst>
          </p:cNvPr>
          <p:cNvSpPr>
            <a:spLocks noGrp="1"/>
          </p:cNvSpPr>
          <p:nvPr>
            <p:ph type="sldNum" sz="quarter" idx="12"/>
          </p:nvPr>
        </p:nvSpPr>
        <p:spPr/>
        <p:txBody>
          <a:bodyPr/>
          <a:lstStyle/>
          <a:p>
            <a:fld id="{3A98EE3D-8CD1-4C3F-BD1C-C98C9596463C}" type="slidenum">
              <a:rPr lang="en-US" smtClean="0"/>
              <a:t>11</a:t>
            </a:fld>
            <a:endParaRPr lang="en-US" dirty="0"/>
          </a:p>
        </p:txBody>
      </p:sp>
      <p:pic>
        <p:nvPicPr>
          <p:cNvPr id="8" name="Picture 7">
            <a:extLst>
              <a:ext uri="{FF2B5EF4-FFF2-40B4-BE49-F238E27FC236}">
                <a16:creationId xmlns:a16="http://schemas.microsoft.com/office/drawing/2014/main" id="{6A88E165-D282-52CA-FA05-E0B908F411D0}"/>
              </a:ext>
            </a:extLst>
          </p:cNvPr>
          <p:cNvPicPr>
            <a:picLocks noChangeAspect="1"/>
          </p:cNvPicPr>
          <p:nvPr/>
        </p:nvPicPr>
        <p:blipFill>
          <a:blip r:embed="rId2"/>
          <a:srcRect b="33697"/>
          <a:stretch/>
        </p:blipFill>
        <p:spPr>
          <a:xfrm>
            <a:off x="3838407" y="1451115"/>
            <a:ext cx="7772400" cy="2155686"/>
          </a:xfrm>
          <a:prstGeom prst="rect">
            <a:avLst/>
          </a:prstGeom>
        </p:spPr>
      </p:pic>
      <p:pic>
        <p:nvPicPr>
          <p:cNvPr id="9" name="Picture 8">
            <a:extLst>
              <a:ext uri="{FF2B5EF4-FFF2-40B4-BE49-F238E27FC236}">
                <a16:creationId xmlns:a16="http://schemas.microsoft.com/office/drawing/2014/main" id="{5647ABB4-5AC3-9A92-93AF-802C72D35FC9}"/>
              </a:ext>
            </a:extLst>
          </p:cNvPr>
          <p:cNvPicPr>
            <a:picLocks noChangeAspect="1"/>
          </p:cNvPicPr>
          <p:nvPr/>
        </p:nvPicPr>
        <p:blipFill>
          <a:blip r:embed="rId2"/>
          <a:srcRect t="67084"/>
          <a:stretch/>
        </p:blipFill>
        <p:spPr>
          <a:xfrm>
            <a:off x="3838407" y="3627937"/>
            <a:ext cx="7772400" cy="1070185"/>
          </a:xfrm>
          <a:prstGeom prst="rect">
            <a:avLst/>
          </a:prstGeom>
        </p:spPr>
      </p:pic>
      <p:sp>
        <p:nvSpPr>
          <p:cNvPr id="11" name="TextBox 10">
            <a:extLst>
              <a:ext uri="{FF2B5EF4-FFF2-40B4-BE49-F238E27FC236}">
                <a16:creationId xmlns:a16="http://schemas.microsoft.com/office/drawing/2014/main" id="{AB4EC05B-CD90-C35C-986E-3C013D645A36}"/>
              </a:ext>
            </a:extLst>
          </p:cNvPr>
          <p:cNvSpPr txBox="1"/>
          <p:nvPr/>
        </p:nvSpPr>
        <p:spPr>
          <a:xfrm>
            <a:off x="203200" y="3985724"/>
            <a:ext cx="3517901" cy="1928733"/>
          </a:xfrm>
          <a:prstGeom prst="rect">
            <a:avLst/>
          </a:prstGeom>
          <a:noFill/>
        </p:spPr>
        <p:txBody>
          <a:bodyPr wrap="square">
            <a:spAutoFit/>
          </a:bodyPr>
          <a:lstStyle/>
          <a:p>
            <a:pPr marL="285750" indent="-285750" algn="l">
              <a:spcAft>
                <a:spcPts val="450"/>
              </a:spcAft>
              <a:buClr>
                <a:schemeClr val="accent1"/>
              </a:buClr>
              <a:buFont typeface="Wingdings" pitchFamily="2" charset="2"/>
              <a:buChar char="§"/>
            </a:pPr>
            <a:r>
              <a:rPr lang="en-US" b="0" i="0" dirty="0">
                <a:solidFill>
                  <a:srgbClr val="1F1F1F"/>
                </a:solidFill>
                <a:effectLst/>
              </a:rPr>
              <a:t>Next part further splits the trainingAndValidationData:</a:t>
            </a:r>
          </a:p>
          <a:p>
            <a:pPr marL="742950" lvl="1" indent="-285750">
              <a:spcAft>
                <a:spcPts val="450"/>
              </a:spcAft>
              <a:buClr>
                <a:schemeClr val="accent1"/>
              </a:buClr>
              <a:buFont typeface="Wingdings" pitchFamily="2" charset="2"/>
              <a:buChar char="§"/>
            </a:pPr>
            <a:r>
              <a:rPr lang="en-US" sz="1500" b="1" i="0" dirty="0" err="1">
                <a:solidFill>
                  <a:srgbClr val="1F1F1F"/>
                </a:solidFill>
                <a:effectLst/>
              </a:rPr>
              <a:t>trainingData</a:t>
            </a:r>
            <a:r>
              <a:rPr lang="en-US" sz="1500" b="0" i="0" dirty="0">
                <a:solidFill>
                  <a:srgbClr val="1F1F1F"/>
                </a:solidFill>
                <a:effectLst/>
              </a:rPr>
              <a:t>: contains data for training the model.</a:t>
            </a:r>
          </a:p>
          <a:p>
            <a:pPr marL="742950" lvl="1" indent="-285750" algn="l">
              <a:spcAft>
                <a:spcPts val="450"/>
              </a:spcAft>
              <a:buClr>
                <a:schemeClr val="accent1"/>
              </a:buClr>
              <a:buFont typeface="Wingdings" pitchFamily="2" charset="2"/>
              <a:buChar char="§"/>
            </a:pPr>
            <a:r>
              <a:rPr lang="en-US" sz="1500" b="1" i="0" dirty="0" err="1">
                <a:solidFill>
                  <a:srgbClr val="1F1F1F"/>
                </a:solidFill>
                <a:effectLst/>
              </a:rPr>
              <a:t>validationData</a:t>
            </a:r>
            <a:r>
              <a:rPr lang="en-US" sz="1500" b="0" i="0" dirty="0">
                <a:solidFill>
                  <a:srgbClr val="1F1F1F"/>
                </a:solidFill>
                <a:effectLst/>
              </a:rPr>
              <a:t>: contains data for validating the model's performance during training.</a:t>
            </a:r>
          </a:p>
        </p:txBody>
      </p:sp>
      <p:sp>
        <p:nvSpPr>
          <p:cNvPr id="12" name="Rectangle 11">
            <a:extLst>
              <a:ext uri="{FF2B5EF4-FFF2-40B4-BE49-F238E27FC236}">
                <a16:creationId xmlns:a16="http://schemas.microsoft.com/office/drawing/2014/main" id="{B8E7BAE2-C2A1-11D6-E86D-25C10BAAF78C}"/>
              </a:ext>
            </a:extLst>
          </p:cNvPr>
          <p:cNvSpPr/>
          <p:nvPr/>
        </p:nvSpPr>
        <p:spPr>
          <a:xfrm>
            <a:off x="4699000" y="4953000"/>
            <a:ext cx="5499100" cy="38100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Full Data Set</a:t>
            </a:r>
          </a:p>
        </p:txBody>
      </p:sp>
      <p:sp>
        <p:nvSpPr>
          <p:cNvPr id="13" name="Rectangle 12">
            <a:extLst>
              <a:ext uri="{FF2B5EF4-FFF2-40B4-BE49-F238E27FC236}">
                <a16:creationId xmlns:a16="http://schemas.microsoft.com/office/drawing/2014/main" id="{280D7B9A-5C12-E326-E2A5-919F3A77CF4A}"/>
              </a:ext>
            </a:extLst>
          </p:cNvPr>
          <p:cNvSpPr/>
          <p:nvPr/>
        </p:nvSpPr>
        <p:spPr>
          <a:xfrm>
            <a:off x="4699000" y="5471902"/>
            <a:ext cx="4076700" cy="381000"/>
          </a:xfrm>
          <a:prstGeom prst="rect">
            <a:avLst/>
          </a:prstGeom>
          <a:solidFill>
            <a:srgbClr val="6FF70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Training + Validation Data</a:t>
            </a:r>
          </a:p>
        </p:txBody>
      </p:sp>
      <p:sp>
        <p:nvSpPr>
          <p:cNvPr id="14" name="Rectangle 13">
            <a:extLst>
              <a:ext uri="{FF2B5EF4-FFF2-40B4-BE49-F238E27FC236}">
                <a16:creationId xmlns:a16="http://schemas.microsoft.com/office/drawing/2014/main" id="{114B36D2-1D11-D8D7-3F2D-E599C9FBBF16}"/>
              </a:ext>
            </a:extLst>
          </p:cNvPr>
          <p:cNvSpPr/>
          <p:nvPr/>
        </p:nvSpPr>
        <p:spPr>
          <a:xfrm>
            <a:off x="8775700" y="5471902"/>
            <a:ext cx="1422400" cy="38100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Testing</a:t>
            </a:r>
          </a:p>
        </p:txBody>
      </p:sp>
      <p:sp>
        <p:nvSpPr>
          <p:cNvPr id="15" name="Rectangle 14">
            <a:extLst>
              <a:ext uri="{FF2B5EF4-FFF2-40B4-BE49-F238E27FC236}">
                <a16:creationId xmlns:a16="http://schemas.microsoft.com/office/drawing/2014/main" id="{F01CF279-E4F3-B3D4-D5A8-32F06B993BD4}"/>
              </a:ext>
            </a:extLst>
          </p:cNvPr>
          <p:cNvSpPr/>
          <p:nvPr/>
        </p:nvSpPr>
        <p:spPr>
          <a:xfrm>
            <a:off x="4699000" y="6042914"/>
            <a:ext cx="3024190" cy="381000"/>
          </a:xfrm>
          <a:prstGeom prst="rect">
            <a:avLst/>
          </a:prstGeom>
          <a:solidFill>
            <a:srgbClr val="6FF70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Training Data</a:t>
            </a:r>
          </a:p>
        </p:txBody>
      </p:sp>
      <p:sp>
        <p:nvSpPr>
          <p:cNvPr id="16" name="Rectangle 15">
            <a:extLst>
              <a:ext uri="{FF2B5EF4-FFF2-40B4-BE49-F238E27FC236}">
                <a16:creationId xmlns:a16="http://schemas.microsoft.com/office/drawing/2014/main" id="{562204F1-5A3A-BCE3-9762-699E1C75A69B}"/>
              </a:ext>
            </a:extLst>
          </p:cNvPr>
          <p:cNvSpPr/>
          <p:nvPr/>
        </p:nvSpPr>
        <p:spPr>
          <a:xfrm>
            <a:off x="7723190" y="6042914"/>
            <a:ext cx="1052510" cy="3810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Validation</a:t>
            </a:r>
          </a:p>
        </p:txBody>
      </p:sp>
    </p:spTree>
    <p:extLst>
      <p:ext uri="{BB962C8B-B14F-4D97-AF65-F5344CB8AC3E}">
        <p14:creationId xmlns:p14="http://schemas.microsoft.com/office/powerpoint/2010/main" val="157193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dissolve">
                                      <p:cBhvr>
                                        <p:cTn id="32" dur="500"/>
                                        <p:tgtEl>
                                          <p:spTgt spid="3">
                                            <p:txEl>
                                              <p:pRg st="0" end="0"/>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dissolve">
                                      <p:cBhvr>
                                        <p:cTn id="35" dur="500"/>
                                        <p:tgtEl>
                                          <p:spTgt spid="3">
                                            <p:txEl>
                                              <p:pRg st="1" end="1"/>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dissolve">
                                      <p:cBhvr>
                                        <p:cTn id="38" dur="500"/>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dissolve">
                                      <p:cBhvr>
                                        <p:cTn id="43" dur="500"/>
                                        <p:tgtEl>
                                          <p:spTgt spid="3">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dissolve">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dissolve">
                                      <p:cBhvr>
                                        <p:cTn id="5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animBg="1"/>
      <p:bldP spid="13" grpId="0" animBg="1"/>
      <p:bldP spid="14" grpId="0" animBg="1"/>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8A02A-3CDD-EB89-F496-DA98DE890633}"/>
              </a:ext>
            </a:extLst>
          </p:cNvPr>
          <p:cNvSpPr>
            <a:spLocks noGrp="1"/>
          </p:cNvSpPr>
          <p:nvPr>
            <p:ph type="title"/>
          </p:nvPr>
        </p:nvSpPr>
        <p:spPr/>
        <p:txBody>
          <a:bodyPr/>
          <a:lstStyle/>
          <a:p>
            <a:r>
              <a:rPr lang="en-US" dirty="0"/>
              <a:t>Cross-Validation</a:t>
            </a:r>
          </a:p>
        </p:txBody>
      </p:sp>
      <p:sp>
        <p:nvSpPr>
          <p:cNvPr id="3" name="Content Placeholder 2">
            <a:extLst>
              <a:ext uri="{FF2B5EF4-FFF2-40B4-BE49-F238E27FC236}">
                <a16:creationId xmlns:a16="http://schemas.microsoft.com/office/drawing/2014/main" id="{2E62E33A-69C9-CC37-66AD-BB984F115309}"/>
              </a:ext>
            </a:extLst>
          </p:cNvPr>
          <p:cNvSpPr>
            <a:spLocks noGrp="1"/>
          </p:cNvSpPr>
          <p:nvPr>
            <p:ph idx="1"/>
          </p:nvPr>
        </p:nvSpPr>
        <p:spPr>
          <a:xfrm>
            <a:off x="581193" y="1451113"/>
            <a:ext cx="4348616" cy="4524237"/>
          </a:xfrm>
        </p:spPr>
        <p:txBody>
          <a:bodyPr anchor="t">
            <a:normAutofit/>
          </a:bodyPr>
          <a:lstStyle/>
          <a:p>
            <a:r>
              <a:rPr lang="en-US" sz="2000" dirty="0"/>
              <a:t>Split data into </a:t>
            </a:r>
            <a:r>
              <a:rPr lang="en-US" sz="2000" b="1" dirty="0"/>
              <a:t>k folds</a:t>
            </a:r>
            <a:r>
              <a:rPr lang="en-US" sz="2000" dirty="0"/>
              <a:t> (e.g., 5) — each fold takes a turn as validation. </a:t>
            </a:r>
          </a:p>
          <a:p>
            <a:r>
              <a:rPr lang="en-US" sz="2000" dirty="0"/>
              <a:t>Repeat process </a:t>
            </a:r>
            <a:r>
              <a:rPr lang="en-US" sz="2000" b="1" dirty="0"/>
              <a:t>k times</a:t>
            </a:r>
            <a:r>
              <a:rPr lang="en-US" sz="2000" dirty="0"/>
              <a:t>, then </a:t>
            </a:r>
            <a:r>
              <a:rPr lang="en-US" sz="2000" b="1" dirty="0"/>
              <a:t>average results</a:t>
            </a:r>
            <a:r>
              <a:rPr lang="en-US" sz="2000" dirty="0"/>
              <a:t> for reliable performance. </a:t>
            </a:r>
          </a:p>
          <a:p>
            <a:r>
              <a:rPr lang="en-US" sz="2000" dirty="0"/>
              <a:t>Ensures the model </a:t>
            </a:r>
            <a:r>
              <a:rPr lang="en-US" sz="2000" b="1" dirty="0"/>
              <a:t>generalizes well</a:t>
            </a:r>
            <a:r>
              <a:rPr lang="en-US" sz="2000" dirty="0"/>
              <a:t>, not just fits one data split.</a:t>
            </a:r>
          </a:p>
        </p:txBody>
      </p:sp>
      <p:sp>
        <p:nvSpPr>
          <p:cNvPr id="4" name="Slide Number Placeholder 3">
            <a:extLst>
              <a:ext uri="{FF2B5EF4-FFF2-40B4-BE49-F238E27FC236}">
                <a16:creationId xmlns:a16="http://schemas.microsoft.com/office/drawing/2014/main" id="{5C7E563A-4A35-E601-0A19-C54CCE712BAF}"/>
              </a:ext>
            </a:extLst>
          </p:cNvPr>
          <p:cNvSpPr>
            <a:spLocks noGrp="1"/>
          </p:cNvSpPr>
          <p:nvPr>
            <p:ph type="sldNum" sz="quarter" idx="12"/>
          </p:nvPr>
        </p:nvSpPr>
        <p:spPr/>
        <p:txBody>
          <a:bodyPr/>
          <a:lstStyle/>
          <a:p>
            <a:fld id="{3A98EE3D-8CD1-4C3F-BD1C-C98C9596463C}" type="slidenum">
              <a:rPr lang="en-US" smtClean="0"/>
              <a:t>12</a:t>
            </a:fld>
            <a:endParaRPr lang="en-US" dirty="0"/>
          </a:p>
        </p:txBody>
      </p:sp>
      <p:pic>
        <p:nvPicPr>
          <p:cNvPr id="4098" name="Picture 2">
            <a:extLst>
              <a:ext uri="{FF2B5EF4-FFF2-40B4-BE49-F238E27FC236}">
                <a16:creationId xmlns:a16="http://schemas.microsoft.com/office/drawing/2014/main" id="{D0106E86-73E1-A1CC-9871-530DACE12C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8940" y="1252330"/>
            <a:ext cx="6531867" cy="45242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A9FEF9A-0DCE-DDD9-AE67-57CDF1FD65BB}"/>
              </a:ext>
            </a:extLst>
          </p:cNvPr>
          <p:cNvSpPr txBox="1"/>
          <p:nvPr/>
        </p:nvSpPr>
        <p:spPr>
          <a:xfrm>
            <a:off x="9753600" y="1778000"/>
            <a:ext cx="1844507" cy="338554"/>
          </a:xfrm>
          <a:prstGeom prst="rect">
            <a:avLst/>
          </a:prstGeom>
          <a:solidFill>
            <a:srgbClr val="FFC000"/>
          </a:solidFill>
        </p:spPr>
        <p:txBody>
          <a:bodyPr wrap="square" rtlCol="0">
            <a:spAutoFit/>
          </a:bodyPr>
          <a:lstStyle/>
          <a:p>
            <a:pPr algn="ctr"/>
            <a:r>
              <a:rPr lang="en-US" sz="1600" dirty="0"/>
              <a:t>Test Data</a:t>
            </a:r>
          </a:p>
        </p:txBody>
      </p:sp>
      <p:sp>
        <p:nvSpPr>
          <p:cNvPr id="6" name="TextBox 5">
            <a:extLst>
              <a:ext uri="{FF2B5EF4-FFF2-40B4-BE49-F238E27FC236}">
                <a16:creationId xmlns:a16="http://schemas.microsoft.com/office/drawing/2014/main" id="{24D70FB2-44E7-3068-7D33-54A0F9CFB853}"/>
              </a:ext>
            </a:extLst>
          </p:cNvPr>
          <p:cNvSpPr txBox="1"/>
          <p:nvPr/>
        </p:nvSpPr>
        <p:spPr>
          <a:xfrm>
            <a:off x="9766299" y="5377713"/>
            <a:ext cx="1844507" cy="338554"/>
          </a:xfrm>
          <a:prstGeom prst="rect">
            <a:avLst/>
          </a:prstGeom>
          <a:solidFill>
            <a:srgbClr val="FFC000"/>
          </a:solidFill>
        </p:spPr>
        <p:txBody>
          <a:bodyPr wrap="square" rtlCol="0">
            <a:spAutoFit/>
          </a:bodyPr>
          <a:lstStyle/>
          <a:p>
            <a:pPr algn="ctr"/>
            <a:r>
              <a:rPr lang="en-US" sz="1600" dirty="0"/>
              <a:t>Test Data</a:t>
            </a:r>
          </a:p>
        </p:txBody>
      </p:sp>
      <p:sp>
        <p:nvSpPr>
          <p:cNvPr id="7" name="TextBox 6">
            <a:extLst>
              <a:ext uri="{FF2B5EF4-FFF2-40B4-BE49-F238E27FC236}">
                <a16:creationId xmlns:a16="http://schemas.microsoft.com/office/drawing/2014/main" id="{C37F00B3-4BF5-756F-5FC4-595AD7691CAB}"/>
              </a:ext>
            </a:extLst>
          </p:cNvPr>
          <p:cNvSpPr txBox="1"/>
          <p:nvPr/>
        </p:nvSpPr>
        <p:spPr>
          <a:xfrm>
            <a:off x="8724900" y="1803400"/>
            <a:ext cx="965200" cy="307777"/>
          </a:xfrm>
          <a:prstGeom prst="rect">
            <a:avLst/>
          </a:prstGeom>
          <a:solidFill>
            <a:schemeClr val="accent1">
              <a:lumMod val="60000"/>
              <a:lumOff val="40000"/>
            </a:schemeClr>
          </a:solidFill>
        </p:spPr>
        <p:txBody>
          <a:bodyPr wrap="square" rtlCol="0">
            <a:spAutoFit/>
          </a:bodyPr>
          <a:lstStyle/>
          <a:p>
            <a:r>
              <a:rPr lang="en-US" sz="1400" dirty="0"/>
              <a:t>Validation</a:t>
            </a:r>
          </a:p>
        </p:txBody>
      </p:sp>
      <p:sp>
        <p:nvSpPr>
          <p:cNvPr id="9" name="TextBox 8">
            <a:extLst>
              <a:ext uri="{FF2B5EF4-FFF2-40B4-BE49-F238E27FC236}">
                <a16:creationId xmlns:a16="http://schemas.microsoft.com/office/drawing/2014/main" id="{5662A867-58BB-5A41-10D6-30BC292C60D2}"/>
              </a:ext>
            </a:extLst>
          </p:cNvPr>
          <p:cNvSpPr txBox="1"/>
          <p:nvPr/>
        </p:nvSpPr>
        <p:spPr>
          <a:xfrm>
            <a:off x="5779120" y="5437385"/>
            <a:ext cx="6094140" cy="369332"/>
          </a:xfrm>
          <a:prstGeom prst="rect">
            <a:avLst/>
          </a:prstGeom>
          <a:noFill/>
        </p:spPr>
        <p:txBody>
          <a:bodyPr wrap="square">
            <a:spAutoFit/>
          </a:bodyPr>
          <a:lstStyle/>
          <a:p>
            <a:r>
              <a:rPr lang="en-US" sz="1800" dirty="0"/>
              <a:t> </a:t>
            </a:r>
            <a:r>
              <a:rPr lang="en-US" sz="1800" dirty="0" err="1">
                <a:hlinkClick r:id="rId3"/>
              </a:rPr>
              <a:t>GeeksforGeeks</a:t>
            </a:r>
            <a:endParaRPr lang="en-US" sz="1800" dirty="0"/>
          </a:p>
        </p:txBody>
      </p:sp>
    </p:spTree>
    <p:extLst>
      <p:ext uri="{BB962C8B-B14F-4D97-AF65-F5344CB8AC3E}">
        <p14:creationId xmlns:p14="http://schemas.microsoft.com/office/powerpoint/2010/main" val="126044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6F97F-B925-FF44-0CA1-CAABFCF3DF15}"/>
              </a:ext>
            </a:extLst>
          </p:cNvPr>
          <p:cNvSpPr>
            <a:spLocks noGrp="1"/>
          </p:cNvSpPr>
          <p:nvPr>
            <p:ph type="title"/>
          </p:nvPr>
        </p:nvSpPr>
        <p:spPr/>
        <p:txBody>
          <a:bodyPr/>
          <a:lstStyle/>
          <a:p>
            <a:r>
              <a:rPr lang="en-US" dirty="0"/>
              <a:t>Regression Metrics</a:t>
            </a:r>
          </a:p>
        </p:txBody>
      </p:sp>
      <p:sp>
        <p:nvSpPr>
          <p:cNvPr id="3" name="Text Placeholder 2">
            <a:extLst>
              <a:ext uri="{FF2B5EF4-FFF2-40B4-BE49-F238E27FC236}">
                <a16:creationId xmlns:a16="http://schemas.microsoft.com/office/drawing/2014/main" id="{7E30C4C1-1CAA-1186-7C0F-21BA4009DB2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A2A20C8-226C-97FB-6D2B-B7CE8E98EE71}"/>
              </a:ext>
            </a:extLst>
          </p:cNvPr>
          <p:cNvSpPr>
            <a:spLocks noGrp="1"/>
          </p:cNvSpPr>
          <p:nvPr>
            <p:ph type="sldNum" sz="quarter" idx="12"/>
          </p:nvPr>
        </p:nvSpPr>
        <p:spPr/>
        <p:txBody>
          <a:bodyPr/>
          <a:lstStyle/>
          <a:p>
            <a:fld id="{3A98EE3D-8CD1-4C3F-BD1C-C98C9596463C}" type="slidenum">
              <a:rPr lang="en-US" smtClean="0"/>
              <a:t>13</a:t>
            </a:fld>
            <a:endParaRPr lang="en-US" dirty="0"/>
          </a:p>
        </p:txBody>
      </p:sp>
    </p:spTree>
    <p:extLst>
      <p:ext uri="{BB962C8B-B14F-4D97-AF65-F5344CB8AC3E}">
        <p14:creationId xmlns:p14="http://schemas.microsoft.com/office/powerpoint/2010/main" val="2731952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A35CE-F381-A38F-8142-698978E970A9}"/>
              </a:ext>
            </a:extLst>
          </p:cNvPr>
          <p:cNvSpPr>
            <a:spLocks noGrp="1"/>
          </p:cNvSpPr>
          <p:nvPr>
            <p:ph type="title"/>
          </p:nvPr>
        </p:nvSpPr>
        <p:spPr/>
        <p:txBody>
          <a:bodyPr/>
          <a:lstStyle/>
          <a:p>
            <a:r>
              <a:rPr lang="en-US" dirty="0"/>
              <a:t>Mean Squared Error (MSE), RMSE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44B20F-028E-2C7E-9CC1-A77F3A92D9F4}"/>
                  </a:ext>
                </a:extLst>
              </p:cNvPr>
              <p:cNvSpPr>
                <a:spLocks noGrp="1"/>
              </p:cNvSpPr>
              <p:nvPr>
                <p:ph idx="1"/>
              </p:nvPr>
            </p:nvSpPr>
            <p:spPr>
              <a:xfrm>
                <a:off x="581193" y="1451112"/>
                <a:ext cx="5514808" cy="4428987"/>
              </a:xfrm>
            </p:spPr>
            <p:txBody>
              <a:bodyPr anchor="t">
                <a:normAutofit/>
              </a:bodyPr>
              <a:lstStyle/>
              <a:p>
                <a:r>
                  <a:rPr lang="en-US" sz="2000" b="1" dirty="0"/>
                  <a:t>Definition</a:t>
                </a:r>
                <a:r>
                  <a:rPr lang="en-US" sz="2000" dirty="0"/>
                  <a:t>: MSE calculates the average of the squares of the errors, emphasizing larger errors due to the squaring process.</a:t>
                </a:r>
              </a:p>
              <a:p>
                <a:pPr marL="594000" lvl="2" indent="0">
                  <a:buNone/>
                </a:pP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𝑛</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r>
                          <a:rPr lang="en-US" sz="2400" b="0" i="1" smtClean="0">
                            <a:latin typeface="Cambria Math" panose="02040503050406030204" pitchFamily="18" charset="0"/>
                          </a:rPr>
                          <m:t>(</m:t>
                        </m:r>
                      </m:e>
                    </m:nary>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m:rPr>
                        <m:nor/>
                      </m:rPr>
                      <a:rPr lang="en-US" sz="2400" dirty="0"/>
                      <m:t> − </m:t>
                    </m:r>
                    <m:acc>
                      <m:accPr>
                        <m:chr m:val="̂"/>
                        <m:ctrlPr>
                          <a:rPr lang="en-US" sz="2400" i="1" dirty="0" smtClean="0">
                            <a:latin typeface="Cambria Math" panose="02040503050406030204" pitchFamily="18" charset="0"/>
                          </a:rPr>
                        </m:ctrlPr>
                      </m:accPr>
                      <m:e>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𝑦</m:t>
                            </m:r>
                          </m:e>
                          <m:sub>
                            <m:r>
                              <a:rPr lang="en-US" sz="2400" b="0" i="1" dirty="0" smtClean="0">
                                <a:latin typeface="Cambria Math" panose="02040503050406030204" pitchFamily="18" charset="0"/>
                              </a:rPr>
                              <m:t>𝑖</m:t>
                            </m:r>
                          </m:sub>
                        </m:sSub>
                      </m:e>
                    </m:acc>
                    <m:r>
                      <m:rPr>
                        <m:nor/>
                      </m:rPr>
                      <a:rPr lang="en-US" sz="2400" dirty="0"/>
                      <m:t>)</m:t>
                    </m:r>
                  </m:oMath>
                </a14:m>
                <a:r>
                  <a:rPr lang="en-US" sz="2400" baseline="30000" dirty="0"/>
                  <a:t>2</a:t>
                </a:r>
              </a:p>
              <a:p>
                <a:pPr marL="0" indent="0">
                  <a:buNone/>
                </a:pPr>
                <a:endParaRPr lang="en-US" sz="2800" baseline="30000" dirty="0"/>
              </a:p>
              <a:p>
                <a:r>
                  <a:rPr lang="en-US" sz="2000" b="1" dirty="0"/>
                  <a:t>Definition</a:t>
                </a:r>
                <a:r>
                  <a:rPr lang="en-US" sz="2000" dirty="0"/>
                  <a:t>: RMSE is the square root of MSE, providing error metrics in the same units as the target variable, making interpretation more intuitive.</a:t>
                </a:r>
                <a:endParaRPr lang="en-US" sz="2000" baseline="30000" dirty="0"/>
              </a:p>
              <a:p>
                <a:pPr marL="594000" lvl="2" indent="0">
                  <a:buNone/>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𝑅𝑀𝑆𝐸</m:t>
                      </m:r>
                      <m:r>
                        <a:rPr lang="en-US" sz="2400" b="0" i="1" smtClean="0">
                          <a:latin typeface="Cambria Math" panose="02040503050406030204" pitchFamily="18" charset="0"/>
                        </a:rPr>
                        <m:t>= </m:t>
                      </m:r>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𝑀𝑆𝐸</m:t>
                          </m:r>
                        </m:e>
                      </m:rad>
                    </m:oMath>
                  </m:oMathPara>
                </a14:m>
                <a:endParaRPr lang="en-US" sz="1600" dirty="0"/>
              </a:p>
              <a:p>
                <a:endParaRPr lang="en-US" dirty="0"/>
              </a:p>
            </p:txBody>
          </p:sp>
        </mc:Choice>
        <mc:Fallback xmlns="">
          <p:sp>
            <p:nvSpPr>
              <p:cNvPr id="3" name="Content Placeholder 2">
                <a:extLst>
                  <a:ext uri="{FF2B5EF4-FFF2-40B4-BE49-F238E27FC236}">
                    <a16:creationId xmlns:a16="http://schemas.microsoft.com/office/drawing/2014/main" id="{A744B20F-028E-2C7E-9CC1-A77F3A92D9F4}"/>
                  </a:ext>
                </a:extLst>
              </p:cNvPr>
              <p:cNvSpPr>
                <a:spLocks noGrp="1" noRot="1" noChangeAspect="1" noMove="1" noResize="1" noEditPoints="1" noAdjustHandles="1" noChangeArrowheads="1" noChangeShapeType="1" noTextEdit="1"/>
              </p:cNvSpPr>
              <p:nvPr>
                <p:ph idx="1"/>
              </p:nvPr>
            </p:nvSpPr>
            <p:spPr>
              <a:xfrm>
                <a:off x="581193" y="1451112"/>
                <a:ext cx="5514808" cy="4428987"/>
              </a:xfrm>
              <a:blipFill>
                <a:blip r:embed="rId2"/>
                <a:stretch>
                  <a:fillRect l="-459" t="-571" r="-18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00A6952-B184-14E3-9464-D4F814874E20}"/>
              </a:ext>
            </a:extLst>
          </p:cNvPr>
          <p:cNvSpPr>
            <a:spLocks noGrp="1"/>
          </p:cNvSpPr>
          <p:nvPr>
            <p:ph type="sldNum" sz="quarter" idx="12"/>
          </p:nvPr>
        </p:nvSpPr>
        <p:spPr/>
        <p:txBody>
          <a:bodyPr/>
          <a:lstStyle/>
          <a:p>
            <a:fld id="{3A98EE3D-8CD1-4C3F-BD1C-C98C9596463C}" type="slidenum">
              <a:rPr lang="en-US" smtClean="0"/>
              <a:t>14</a:t>
            </a:fld>
            <a:endParaRPr lang="en-US" dirty="0"/>
          </a:p>
        </p:txBody>
      </p:sp>
      <p:pic>
        <p:nvPicPr>
          <p:cNvPr id="5" name="Picture 4">
            <a:extLst>
              <a:ext uri="{FF2B5EF4-FFF2-40B4-BE49-F238E27FC236}">
                <a16:creationId xmlns:a16="http://schemas.microsoft.com/office/drawing/2014/main" id="{040C4B23-C3DF-2484-760D-31E524F60A9B}"/>
              </a:ext>
            </a:extLst>
          </p:cNvPr>
          <p:cNvPicPr>
            <a:picLocks noChangeAspect="1"/>
          </p:cNvPicPr>
          <p:nvPr/>
        </p:nvPicPr>
        <p:blipFill>
          <a:blip r:embed="rId3"/>
          <a:stretch>
            <a:fillRect/>
          </a:stretch>
        </p:blipFill>
        <p:spPr>
          <a:xfrm>
            <a:off x="6096000" y="1451113"/>
            <a:ext cx="5295900" cy="2603500"/>
          </a:xfrm>
          <a:prstGeom prst="rect">
            <a:avLst/>
          </a:prstGeom>
        </p:spPr>
      </p:pic>
      <p:pic>
        <p:nvPicPr>
          <p:cNvPr id="6" name="Picture 5">
            <a:extLst>
              <a:ext uri="{FF2B5EF4-FFF2-40B4-BE49-F238E27FC236}">
                <a16:creationId xmlns:a16="http://schemas.microsoft.com/office/drawing/2014/main" id="{26249305-A859-AF48-CE03-21C699338F74}"/>
              </a:ext>
            </a:extLst>
          </p:cNvPr>
          <p:cNvPicPr>
            <a:picLocks noChangeAspect="1"/>
          </p:cNvPicPr>
          <p:nvPr/>
        </p:nvPicPr>
        <p:blipFill>
          <a:blip r:embed="rId4"/>
          <a:stretch>
            <a:fillRect/>
          </a:stretch>
        </p:blipFill>
        <p:spPr>
          <a:xfrm>
            <a:off x="6149807" y="4253396"/>
            <a:ext cx="5461000" cy="1358900"/>
          </a:xfrm>
          <a:prstGeom prst="rect">
            <a:avLst/>
          </a:prstGeom>
        </p:spPr>
      </p:pic>
    </p:spTree>
    <p:extLst>
      <p:ext uri="{BB962C8B-B14F-4D97-AF65-F5344CB8AC3E}">
        <p14:creationId xmlns:p14="http://schemas.microsoft.com/office/powerpoint/2010/main" val="3144187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0F2B-C3EB-B65A-79CA-F9C1E0952222}"/>
              </a:ext>
            </a:extLst>
          </p:cNvPr>
          <p:cNvSpPr>
            <a:spLocks noGrp="1"/>
          </p:cNvSpPr>
          <p:nvPr>
            <p:ph type="title"/>
          </p:nvPr>
        </p:nvSpPr>
        <p:spPr/>
        <p:txBody>
          <a:bodyPr/>
          <a:lstStyle/>
          <a:p>
            <a:r>
              <a:rPr lang="en-US" dirty="0"/>
              <a:t>Mean Absolute Error (MAE)</a:t>
            </a:r>
          </a:p>
        </p:txBody>
      </p:sp>
      <p:sp>
        <p:nvSpPr>
          <p:cNvPr id="3" name="Content Placeholder 2">
            <a:extLst>
              <a:ext uri="{FF2B5EF4-FFF2-40B4-BE49-F238E27FC236}">
                <a16:creationId xmlns:a16="http://schemas.microsoft.com/office/drawing/2014/main" id="{FE1CFDEB-1759-9482-C95B-3BBE8B4E3FF5}"/>
              </a:ext>
            </a:extLst>
          </p:cNvPr>
          <p:cNvSpPr>
            <a:spLocks noGrp="1"/>
          </p:cNvSpPr>
          <p:nvPr>
            <p:ph idx="1"/>
          </p:nvPr>
        </p:nvSpPr>
        <p:spPr>
          <a:xfrm>
            <a:off x="581192" y="1576003"/>
            <a:ext cx="4702008" cy="4524237"/>
          </a:xfrm>
        </p:spPr>
        <p:txBody>
          <a:bodyPr anchor="t"/>
          <a:lstStyle/>
          <a:p>
            <a:r>
              <a:rPr lang="en-US" b="1" dirty="0"/>
              <a:t>Definition</a:t>
            </a:r>
            <a:r>
              <a:rPr lang="en-US" dirty="0"/>
              <a:t>: MAE measures the average magnitude of errors between predicted and actual values, without considering their direction.</a:t>
            </a:r>
          </a:p>
        </p:txBody>
      </p:sp>
      <p:sp>
        <p:nvSpPr>
          <p:cNvPr id="4" name="Slide Number Placeholder 3">
            <a:extLst>
              <a:ext uri="{FF2B5EF4-FFF2-40B4-BE49-F238E27FC236}">
                <a16:creationId xmlns:a16="http://schemas.microsoft.com/office/drawing/2014/main" id="{5BA9438C-7796-1C20-68AB-33E0BDA1ACD7}"/>
              </a:ext>
            </a:extLst>
          </p:cNvPr>
          <p:cNvSpPr>
            <a:spLocks noGrp="1"/>
          </p:cNvSpPr>
          <p:nvPr>
            <p:ph type="sldNum" sz="quarter" idx="12"/>
          </p:nvPr>
        </p:nvSpPr>
        <p:spPr/>
        <p:txBody>
          <a:bodyPr/>
          <a:lstStyle/>
          <a:p>
            <a:fld id="{3A98EE3D-8CD1-4C3F-BD1C-C98C9596463C}" type="slidenum">
              <a:rPr lang="en-US" smtClean="0"/>
              <a:t>15</a:t>
            </a:fld>
            <a:endParaRPr lang="en-US" dirty="0"/>
          </a:p>
        </p:txBody>
      </p:sp>
      <p:pic>
        <p:nvPicPr>
          <p:cNvPr id="5" name="Picture 4">
            <a:extLst>
              <a:ext uri="{FF2B5EF4-FFF2-40B4-BE49-F238E27FC236}">
                <a16:creationId xmlns:a16="http://schemas.microsoft.com/office/drawing/2014/main" id="{B8326C6D-332A-C1E5-DB79-DC869BF38A13}"/>
              </a:ext>
            </a:extLst>
          </p:cNvPr>
          <p:cNvPicPr>
            <a:picLocks noChangeAspect="1"/>
          </p:cNvPicPr>
          <p:nvPr/>
        </p:nvPicPr>
        <p:blipFill>
          <a:blip r:embed="rId2"/>
          <a:srcRect t="66539"/>
          <a:stretch/>
        </p:blipFill>
        <p:spPr>
          <a:xfrm>
            <a:off x="5956300" y="2101247"/>
            <a:ext cx="5435600" cy="1759264"/>
          </a:xfrm>
          <a:prstGeom prst="rect">
            <a:avLst/>
          </a:prstGeom>
        </p:spPr>
      </p:pic>
      <p:pic>
        <p:nvPicPr>
          <p:cNvPr id="6" name="Picture 5">
            <a:extLst>
              <a:ext uri="{FF2B5EF4-FFF2-40B4-BE49-F238E27FC236}">
                <a16:creationId xmlns:a16="http://schemas.microsoft.com/office/drawing/2014/main" id="{A2A2E6B7-F97B-4082-15FB-9CA90385DDA6}"/>
              </a:ext>
            </a:extLst>
          </p:cNvPr>
          <p:cNvPicPr>
            <a:picLocks noChangeAspect="1"/>
          </p:cNvPicPr>
          <p:nvPr/>
        </p:nvPicPr>
        <p:blipFill>
          <a:blip r:embed="rId2"/>
          <a:srcRect r="35748" b="58601"/>
          <a:stretch/>
        </p:blipFill>
        <p:spPr>
          <a:xfrm>
            <a:off x="889000" y="3133279"/>
            <a:ext cx="3492500" cy="2176670"/>
          </a:xfrm>
          <a:prstGeom prst="rect">
            <a:avLst/>
          </a:prstGeom>
        </p:spPr>
      </p:pic>
      <p:sp>
        <p:nvSpPr>
          <p:cNvPr id="7" name="TextBox 6">
            <a:extLst>
              <a:ext uri="{FF2B5EF4-FFF2-40B4-BE49-F238E27FC236}">
                <a16:creationId xmlns:a16="http://schemas.microsoft.com/office/drawing/2014/main" id="{E2E75608-189F-7B5B-AFDC-F0EF115CCFDC}"/>
              </a:ext>
            </a:extLst>
          </p:cNvPr>
          <p:cNvSpPr txBox="1"/>
          <p:nvPr/>
        </p:nvSpPr>
        <p:spPr>
          <a:xfrm>
            <a:off x="5956300" y="1600200"/>
            <a:ext cx="4343400" cy="369332"/>
          </a:xfrm>
          <a:prstGeom prst="rect">
            <a:avLst/>
          </a:prstGeom>
          <a:noFill/>
        </p:spPr>
        <p:txBody>
          <a:bodyPr wrap="square" rtlCol="0">
            <a:spAutoFit/>
          </a:bodyPr>
          <a:lstStyle/>
          <a:p>
            <a:r>
              <a:rPr lang="en-US" dirty="0"/>
              <a:t>Python Implementation:</a:t>
            </a:r>
          </a:p>
        </p:txBody>
      </p:sp>
    </p:spTree>
    <p:extLst>
      <p:ext uri="{BB962C8B-B14F-4D97-AF65-F5344CB8AC3E}">
        <p14:creationId xmlns:p14="http://schemas.microsoft.com/office/powerpoint/2010/main" val="3509058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8A3D5-A055-B5CE-5458-2B7EF5180CCA}"/>
              </a:ext>
            </a:extLst>
          </p:cNvPr>
          <p:cNvSpPr>
            <a:spLocks noGrp="1"/>
          </p:cNvSpPr>
          <p:nvPr>
            <p:ph type="title"/>
          </p:nvPr>
        </p:nvSpPr>
        <p:spPr/>
        <p:txBody>
          <a:bodyPr/>
          <a:lstStyle/>
          <a:p>
            <a:r>
              <a:rPr lang="en-US" dirty="0"/>
              <a:t>MAPE = Mean Absolute Percentage Error</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5A77CDE-02C6-88E9-C066-6651AA723F26}"/>
                  </a:ext>
                </a:extLst>
              </p:cNvPr>
              <p:cNvSpPr>
                <a:spLocks noGrp="1"/>
              </p:cNvSpPr>
              <p:nvPr>
                <p:ph idx="1"/>
              </p:nvPr>
            </p:nvSpPr>
            <p:spPr>
              <a:xfrm>
                <a:off x="581192" y="1451113"/>
                <a:ext cx="5133808" cy="4524237"/>
              </a:xfrm>
            </p:spPr>
            <p:txBody>
              <a:bodyPr anchor="t">
                <a:normAutofit/>
              </a:bodyPr>
              <a:lstStyle/>
              <a:p>
                <a:pPr marL="0" indent="0">
                  <a:buNone/>
                </a:pPr>
                <a:r>
                  <a:rPr lang="en-US" sz="1800" dirty="0"/>
                  <a:t>The Mean Absolute Percentage Error (MAPE) is a metric used to assess the accuracy of a forecasting method by expressing the average absolute error as a percentage of actual values.</a:t>
                </a:r>
                <a:endParaRPr lang="en-US" sz="1800" b="0" dirty="0"/>
              </a:p>
              <a:p>
                <a:pPr marL="0" indent="0">
                  <a:buNone/>
                </a:pPr>
                <a:r>
                  <a:rPr lang="en-US" sz="1800" b="0" dirty="0"/>
                  <a:t>MAPE = </a:t>
                </a:r>
                <a14:m>
                  <m:oMath xmlns:m="http://schemas.openxmlformats.org/officeDocument/2006/math">
                    <m:r>
                      <a:rPr lang="en-US" sz="1800" b="0" i="1" smtClean="0">
                        <a:latin typeface="Cambria Math" panose="02040503050406030204" pitchFamily="18" charset="0"/>
                      </a:rPr>
                      <m:t>100</m:t>
                    </m:r>
                    <m:f>
                      <m:fPr>
                        <m:ctrlPr>
                          <a:rPr lang="en-US" sz="180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𝑛</m:t>
                        </m:r>
                      </m:den>
                    </m:f>
                    <m:nary>
                      <m:naryPr>
                        <m:chr m:val="∑"/>
                        <m:ctrlPr>
                          <a:rPr lang="en-US" sz="180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d>
                          <m:dPr>
                            <m:begChr m:val="|"/>
                            <m:endChr m:val="|"/>
                            <m:ctrlPr>
                              <a:rPr lang="en-US" sz="1800" i="1" smtClean="0">
                                <a:latin typeface="Cambria Math" panose="02040503050406030204" pitchFamily="18" charset="0"/>
                              </a:rPr>
                            </m:ctrlPr>
                          </m:dPr>
                          <m:e>
                            <m:f>
                              <m:fPr>
                                <m:ctrlPr>
                                  <a:rPr lang="en-US" sz="1800"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𝑖</m:t>
                                    </m:r>
                                  </m:sub>
                                </m:sSub>
                                <m:r>
                                  <m:rPr>
                                    <m:nor/>
                                  </m:rPr>
                                  <a:rPr lang="en-US" sz="1800" dirty="0"/>
                                  <m:t> − </m:t>
                                </m:r>
                                <m:acc>
                                  <m:accPr>
                                    <m:chr m:val="̂"/>
                                    <m:ctrlPr>
                                      <a:rPr lang="en-US" sz="1800" i="1" dirty="0" smtClean="0">
                                        <a:latin typeface="Cambria Math" panose="02040503050406030204" pitchFamily="18" charset="0"/>
                                      </a:rPr>
                                    </m:ctrlPr>
                                  </m:accPr>
                                  <m:e>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𝑦</m:t>
                                        </m:r>
                                      </m:e>
                                      <m:sub>
                                        <m:r>
                                          <a:rPr lang="en-US" sz="1800" b="0" i="1" dirty="0" smtClean="0">
                                            <a:latin typeface="Cambria Math" panose="02040503050406030204" pitchFamily="18" charset="0"/>
                                          </a:rPr>
                                          <m:t>𝑖</m:t>
                                        </m:r>
                                      </m:sub>
                                    </m:sSub>
                                  </m:e>
                                </m:acc>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𝑖</m:t>
                                    </m:r>
                                  </m:sub>
                                </m:sSub>
                              </m:den>
                            </m:f>
                          </m:e>
                        </m:d>
                      </m:e>
                    </m:nary>
                  </m:oMath>
                </a14:m>
                <a:endParaRPr lang="en-US" sz="1800" dirty="0"/>
              </a:p>
              <a:p>
                <a:pPr marL="0" indent="0">
                  <a:buNone/>
                </a:pPr>
                <a:r>
                  <a:rPr lang="en-US" sz="1800" dirty="0"/>
                  <a:t>Where:</a:t>
                </a:r>
              </a:p>
              <a:p>
                <a:pPr marL="324000" lvl="1" indent="0">
                  <a:buNone/>
                </a:pPr>
                <a14:m>
                  <m:oMath xmlns:m="http://schemas.openxmlformats.org/officeDocument/2006/math">
                    <m:r>
                      <a:rPr lang="en-US" sz="1800" b="0" i="1" dirty="0" smtClean="0">
                        <a:latin typeface="Cambria Math" panose="02040503050406030204" pitchFamily="18" charset="0"/>
                      </a:rPr>
                      <m:t>𝑛</m:t>
                    </m:r>
                  </m:oMath>
                </a14:m>
                <a:r>
                  <a:rPr lang="en-US" sz="1800" dirty="0"/>
                  <a:t> is the number of observations</a:t>
                </a:r>
              </a:p>
              <a:p>
                <a:pPr marL="324000" lvl="1" indent="0">
                  <a:buNone/>
                </a:pPr>
                <a14:m>
                  <m:oMath xmlns:m="http://schemas.openxmlformats.org/officeDocument/2006/math">
                    <m:sSub>
                      <m:sSubPr>
                        <m:ctrlPr>
                          <a:rPr lang="en-US" sz="1800" i="1" dirty="0" smtClean="0">
                            <a:latin typeface="Cambria Math" panose="02040503050406030204" pitchFamily="18" charset="0"/>
                          </a:rPr>
                        </m:ctrlPr>
                      </m:sSubPr>
                      <m:e>
                        <m:r>
                          <a:rPr lang="en-US" sz="1800" i="1" dirty="0">
                            <a:latin typeface="Cambria Math" panose="02040503050406030204" pitchFamily="18" charset="0"/>
                          </a:rPr>
                          <m:t>𝑦</m:t>
                        </m:r>
                      </m:e>
                      <m:sub>
                        <m:r>
                          <a:rPr lang="en-US" sz="1800" i="1" dirty="0">
                            <a:latin typeface="Cambria Math" panose="02040503050406030204" pitchFamily="18" charset="0"/>
                          </a:rPr>
                          <m:t>𝑖</m:t>
                        </m:r>
                      </m:sub>
                    </m:sSub>
                  </m:oMath>
                </a14:m>
                <a:r>
                  <a:rPr lang="en-US" sz="1800" dirty="0"/>
                  <a:t> represents the actual value for observation </a:t>
                </a:r>
                <a14:m>
                  <m:oMath xmlns:m="http://schemas.openxmlformats.org/officeDocument/2006/math">
                    <m:r>
                      <a:rPr lang="en-US" sz="1800" i="1" dirty="0" smtClean="0">
                        <a:latin typeface="Cambria Math" panose="02040503050406030204" pitchFamily="18" charset="0"/>
                      </a:rPr>
                      <m:t>𝑖</m:t>
                    </m:r>
                  </m:oMath>
                </a14:m>
                <a:endParaRPr lang="en-US" sz="1800" dirty="0"/>
              </a:p>
              <a:p>
                <a:pPr marL="324000" lvl="1" indent="0">
                  <a:buNone/>
                </a:pPr>
                <a14:m>
                  <m:oMath xmlns:m="http://schemas.openxmlformats.org/officeDocument/2006/math">
                    <m:acc>
                      <m:accPr>
                        <m:chr m:val="̂"/>
                        <m:ctrlPr>
                          <a:rPr lang="en-US" sz="1800" i="1" dirty="0" smtClean="0">
                            <a:latin typeface="Cambria Math" panose="02040503050406030204" pitchFamily="18" charset="0"/>
                          </a:rPr>
                        </m:ctrlPr>
                      </m:accPr>
                      <m:e>
                        <m:r>
                          <a:rPr lang="en-US" sz="1800" i="1" dirty="0">
                            <a:latin typeface="Cambria Math" panose="02040503050406030204" pitchFamily="18" charset="0"/>
                          </a:rPr>
                          <m:t>𝑦</m:t>
                        </m:r>
                      </m:e>
                    </m:acc>
                  </m:oMath>
                </a14:m>
                <a:r>
                  <a:rPr lang="en-US" sz="1800" dirty="0"/>
                  <a:t> denotes the predicted value for observation </a:t>
                </a:r>
                <a14:m>
                  <m:oMath xmlns:m="http://schemas.openxmlformats.org/officeDocument/2006/math">
                    <m:r>
                      <a:rPr lang="en-US" sz="1800" i="1" dirty="0" smtClean="0">
                        <a:latin typeface="Cambria Math" panose="02040503050406030204" pitchFamily="18" charset="0"/>
                      </a:rPr>
                      <m:t>𝑖</m:t>
                    </m:r>
                  </m:oMath>
                </a14:m>
                <a:endParaRPr lang="en-US" sz="1800" dirty="0"/>
              </a:p>
              <a:p>
                <a:pPr marL="0" indent="0">
                  <a:buNone/>
                </a:pPr>
                <a:endParaRPr lang="en-US" sz="1800" dirty="0"/>
              </a:p>
            </p:txBody>
          </p:sp>
        </mc:Choice>
        <mc:Fallback xmlns="">
          <p:sp>
            <p:nvSpPr>
              <p:cNvPr id="4" name="Content Placeholder 3">
                <a:extLst>
                  <a:ext uri="{FF2B5EF4-FFF2-40B4-BE49-F238E27FC236}">
                    <a16:creationId xmlns:a16="http://schemas.microsoft.com/office/drawing/2014/main" id="{35A77CDE-02C6-88E9-C066-6651AA723F26}"/>
                  </a:ext>
                </a:extLst>
              </p:cNvPr>
              <p:cNvSpPr>
                <a:spLocks noGrp="1" noRot="1" noChangeAspect="1" noMove="1" noResize="1" noEditPoints="1" noAdjustHandles="1" noChangeArrowheads="1" noChangeShapeType="1" noTextEdit="1"/>
              </p:cNvSpPr>
              <p:nvPr>
                <p:ph idx="1"/>
              </p:nvPr>
            </p:nvSpPr>
            <p:spPr>
              <a:xfrm>
                <a:off x="581192" y="1451113"/>
                <a:ext cx="5133808" cy="4524237"/>
              </a:xfrm>
              <a:blipFill>
                <a:blip r:embed="rId2"/>
                <a:stretch>
                  <a:fillRect l="-985" t="-280" r="-1478"/>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14D88265-A29E-5447-5F51-459B916238AC}"/>
              </a:ext>
            </a:extLst>
          </p:cNvPr>
          <p:cNvSpPr>
            <a:spLocks noGrp="1"/>
          </p:cNvSpPr>
          <p:nvPr>
            <p:ph type="sldNum" sz="quarter" idx="12"/>
          </p:nvPr>
        </p:nvSpPr>
        <p:spPr/>
        <p:txBody>
          <a:bodyPr/>
          <a:lstStyle/>
          <a:p>
            <a:fld id="{3A98EE3D-8CD1-4C3F-BD1C-C98C9596463C}" type="slidenum">
              <a:rPr lang="en-US" smtClean="0"/>
              <a:t>16</a:t>
            </a:fld>
            <a:endParaRPr lang="en-US" dirty="0"/>
          </a:p>
        </p:txBody>
      </p:sp>
      <p:pic>
        <p:nvPicPr>
          <p:cNvPr id="5" name="Picture 4">
            <a:extLst>
              <a:ext uri="{FF2B5EF4-FFF2-40B4-BE49-F238E27FC236}">
                <a16:creationId xmlns:a16="http://schemas.microsoft.com/office/drawing/2014/main" id="{12274FB2-DFAE-EECF-B507-F9592E5C59E0}"/>
              </a:ext>
            </a:extLst>
          </p:cNvPr>
          <p:cNvPicPr>
            <a:picLocks noChangeAspect="1"/>
          </p:cNvPicPr>
          <p:nvPr/>
        </p:nvPicPr>
        <p:blipFill>
          <a:blip r:embed="rId3"/>
          <a:stretch>
            <a:fillRect/>
          </a:stretch>
        </p:blipFill>
        <p:spPr>
          <a:xfrm>
            <a:off x="6316955" y="1451113"/>
            <a:ext cx="5293853" cy="2187713"/>
          </a:xfrm>
          <a:prstGeom prst="rect">
            <a:avLst/>
          </a:prstGeom>
        </p:spPr>
      </p:pic>
      <p:pic>
        <p:nvPicPr>
          <p:cNvPr id="6" name="Picture 5">
            <a:extLst>
              <a:ext uri="{FF2B5EF4-FFF2-40B4-BE49-F238E27FC236}">
                <a16:creationId xmlns:a16="http://schemas.microsoft.com/office/drawing/2014/main" id="{E98B127E-248D-C8AA-B438-EFA8FA10311F}"/>
              </a:ext>
            </a:extLst>
          </p:cNvPr>
          <p:cNvPicPr>
            <a:picLocks noChangeAspect="1"/>
          </p:cNvPicPr>
          <p:nvPr/>
        </p:nvPicPr>
        <p:blipFill>
          <a:blip r:embed="rId4"/>
          <a:stretch>
            <a:fillRect/>
          </a:stretch>
        </p:blipFill>
        <p:spPr>
          <a:xfrm>
            <a:off x="6316954" y="3909151"/>
            <a:ext cx="5616512" cy="1497736"/>
          </a:xfrm>
          <a:prstGeom prst="rect">
            <a:avLst/>
          </a:prstGeom>
        </p:spPr>
      </p:pic>
    </p:spTree>
    <p:extLst>
      <p:ext uri="{BB962C8B-B14F-4D97-AF65-F5344CB8AC3E}">
        <p14:creationId xmlns:p14="http://schemas.microsoft.com/office/powerpoint/2010/main" val="3373039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A587-0E27-C0DF-A15A-8E22769CAFDC}"/>
              </a:ext>
            </a:extLst>
          </p:cNvPr>
          <p:cNvSpPr>
            <a:spLocks noGrp="1"/>
          </p:cNvSpPr>
          <p:nvPr>
            <p:ph type="title"/>
          </p:nvPr>
        </p:nvSpPr>
        <p:spPr/>
        <p:txBody>
          <a:bodyPr/>
          <a:lstStyle/>
          <a:p>
            <a:r>
              <a:rPr lang="en-US" dirty="0"/>
              <a:t>R-Squared, Adjusted R</a:t>
            </a:r>
            <a:r>
              <a:rPr lang="en-US" baseline="30000" dirty="0"/>
              <a:t>2</a:t>
            </a:r>
          </a:p>
        </p:txBody>
      </p:sp>
      <p:sp>
        <p:nvSpPr>
          <p:cNvPr id="3" name="Content Placeholder 2">
            <a:extLst>
              <a:ext uri="{FF2B5EF4-FFF2-40B4-BE49-F238E27FC236}">
                <a16:creationId xmlns:a16="http://schemas.microsoft.com/office/drawing/2014/main" id="{1BCE1F6F-4350-9CF5-47C5-32E8EC8E8986}"/>
              </a:ext>
            </a:extLst>
          </p:cNvPr>
          <p:cNvSpPr>
            <a:spLocks noGrp="1"/>
          </p:cNvSpPr>
          <p:nvPr>
            <p:ph idx="1"/>
          </p:nvPr>
        </p:nvSpPr>
        <p:spPr>
          <a:xfrm>
            <a:off x="581193" y="1387613"/>
            <a:ext cx="5514808" cy="4524237"/>
          </a:xfrm>
        </p:spPr>
        <p:txBody>
          <a:bodyPr anchor="t"/>
          <a:lstStyle/>
          <a:p>
            <a:r>
              <a:rPr lang="en-US" b="1" dirty="0"/>
              <a:t>Definition</a:t>
            </a:r>
            <a:r>
              <a:rPr lang="en-US" dirty="0"/>
              <a:t>: R-squared indicates the proportion of the variance in the dependent variable (target) that is predictable from the independent variables (features).</a:t>
            </a:r>
          </a:p>
          <a:p>
            <a:endParaRPr lang="en-US" dirty="0"/>
          </a:p>
          <a:p>
            <a:endParaRPr lang="en-US" dirty="0"/>
          </a:p>
          <a:p>
            <a:pPr marL="0" indent="0">
              <a:buNone/>
            </a:pPr>
            <a:endParaRPr lang="en-US" dirty="0"/>
          </a:p>
          <a:p>
            <a:r>
              <a:rPr lang="en-US" b="1" dirty="0"/>
              <a:t>Definition</a:t>
            </a:r>
            <a:r>
              <a:rPr lang="en-US" dirty="0"/>
              <a:t>: Adjusted R-squared adjusts the R-squared value based on the number of features (aka predictors) in the model, providing a more accurate measure when multiple predictors are used.</a:t>
            </a:r>
          </a:p>
          <a:p>
            <a:endParaRPr lang="en-US" dirty="0"/>
          </a:p>
        </p:txBody>
      </p:sp>
      <p:sp>
        <p:nvSpPr>
          <p:cNvPr id="4" name="Slide Number Placeholder 3">
            <a:extLst>
              <a:ext uri="{FF2B5EF4-FFF2-40B4-BE49-F238E27FC236}">
                <a16:creationId xmlns:a16="http://schemas.microsoft.com/office/drawing/2014/main" id="{A396ABE1-3D0A-9BEB-6470-1D3700DC3A9C}"/>
              </a:ext>
            </a:extLst>
          </p:cNvPr>
          <p:cNvSpPr>
            <a:spLocks noGrp="1"/>
          </p:cNvSpPr>
          <p:nvPr>
            <p:ph type="sldNum" sz="quarter" idx="12"/>
          </p:nvPr>
        </p:nvSpPr>
        <p:spPr/>
        <p:txBody>
          <a:bodyPr/>
          <a:lstStyle/>
          <a:p>
            <a:fld id="{3A98EE3D-8CD1-4C3F-BD1C-C98C9596463C}" type="slidenum">
              <a:rPr lang="en-US" smtClean="0"/>
              <a:t>17</a:t>
            </a:fld>
            <a:endParaRPr lang="en-US" dirty="0"/>
          </a:p>
        </p:txBody>
      </p:sp>
      <p:pic>
        <p:nvPicPr>
          <p:cNvPr id="5" name="Picture 4">
            <a:extLst>
              <a:ext uri="{FF2B5EF4-FFF2-40B4-BE49-F238E27FC236}">
                <a16:creationId xmlns:a16="http://schemas.microsoft.com/office/drawing/2014/main" id="{3E705C67-84D7-8753-11C2-7E2B23F5C88C}"/>
              </a:ext>
            </a:extLst>
          </p:cNvPr>
          <p:cNvPicPr>
            <a:picLocks noChangeAspect="1"/>
          </p:cNvPicPr>
          <p:nvPr/>
        </p:nvPicPr>
        <p:blipFill>
          <a:blip r:embed="rId3"/>
          <a:stretch>
            <a:fillRect/>
          </a:stretch>
        </p:blipFill>
        <p:spPr>
          <a:xfrm>
            <a:off x="958849" y="2368360"/>
            <a:ext cx="4457700" cy="1162239"/>
          </a:xfrm>
          <a:prstGeom prst="rect">
            <a:avLst/>
          </a:prstGeom>
        </p:spPr>
      </p:pic>
      <p:pic>
        <p:nvPicPr>
          <p:cNvPr id="6" name="Picture 5">
            <a:extLst>
              <a:ext uri="{FF2B5EF4-FFF2-40B4-BE49-F238E27FC236}">
                <a16:creationId xmlns:a16="http://schemas.microsoft.com/office/drawing/2014/main" id="{E0109C6A-22CF-B733-7FA6-574CF80B122F}"/>
              </a:ext>
            </a:extLst>
          </p:cNvPr>
          <p:cNvPicPr>
            <a:picLocks noChangeAspect="1"/>
          </p:cNvPicPr>
          <p:nvPr/>
        </p:nvPicPr>
        <p:blipFill>
          <a:blip r:embed="rId4"/>
          <a:srcRect t="40452"/>
          <a:stretch/>
        </p:blipFill>
        <p:spPr>
          <a:xfrm>
            <a:off x="6473657" y="2018481"/>
            <a:ext cx="4457700" cy="1633520"/>
          </a:xfrm>
          <a:prstGeom prst="rect">
            <a:avLst/>
          </a:prstGeom>
        </p:spPr>
      </p:pic>
      <p:pic>
        <p:nvPicPr>
          <p:cNvPr id="7" name="Picture 6">
            <a:extLst>
              <a:ext uri="{FF2B5EF4-FFF2-40B4-BE49-F238E27FC236}">
                <a16:creationId xmlns:a16="http://schemas.microsoft.com/office/drawing/2014/main" id="{76E66F51-D045-5DE1-F671-597F70D9F903}"/>
              </a:ext>
            </a:extLst>
          </p:cNvPr>
          <p:cNvPicPr>
            <a:picLocks noChangeAspect="1"/>
          </p:cNvPicPr>
          <p:nvPr/>
        </p:nvPicPr>
        <p:blipFill>
          <a:blip r:embed="rId5"/>
          <a:stretch>
            <a:fillRect/>
          </a:stretch>
        </p:blipFill>
        <p:spPr>
          <a:xfrm>
            <a:off x="958849" y="4872421"/>
            <a:ext cx="3295649" cy="1613965"/>
          </a:xfrm>
          <a:prstGeom prst="rect">
            <a:avLst/>
          </a:prstGeom>
        </p:spPr>
      </p:pic>
      <p:pic>
        <p:nvPicPr>
          <p:cNvPr id="8" name="Picture 7">
            <a:extLst>
              <a:ext uri="{FF2B5EF4-FFF2-40B4-BE49-F238E27FC236}">
                <a16:creationId xmlns:a16="http://schemas.microsoft.com/office/drawing/2014/main" id="{01CBA94F-FA63-CC06-284C-AAD5EBBED68E}"/>
              </a:ext>
            </a:extLst>
          </p:cNvPr>
          <p:cNvPicPr>
            <a:picLocks noChangeAspect="1"/>
          </p:cNvPicPr>
          <p:nvPr/>
        </p:nvPicPr>
        <p:blipFill>
          <a:blip r:embed="rId6"/>
          <a:stretch>
            <a:fillRect/>
          </a:stretch>
        </p:blipFill>
        <p:spPr>
          <a:xfrm>
            <a:off x="6499061" y="3781835"/>
            <a:ext cx="4488787" cy="2255450"/>
          </a:xfrm>
          <a:prstGeom prst="rect">
            <a:avLst/>
          </a:prstGeom>
        </p:spPr>
      </p:pic>
      <p:sp>
        <p:nvSpPr>
          <p:cNvPr id="9" name="TextBox 8">
            <a:extLst>
              <a:ext uri="{FF2B5EF4-FFF2-40B4-BE49-F238E27FC236}">
                <a16:creationId xmlns:a16="http://schemas.microsoft.com/office/drawing/2014/main" id="{7C300C80-CACF-E946-3907-2BFD498BF427}"/>
              </a:ext>
            </a:extLst>
          </p:cNvPr>
          <p:cNvSpPr txBox="1"/>
          <p:nvPr/>
        </p:nvSpPr>
        <p:spPr>
          <a:xfrm>
            <a:off x="6499061" y="1404730"/>
            <a:ext cx="4397539" cy="369332"/>
          </a:xfrm>
          <a:prstGeom prst="rect">
            <a:avLst/>
          </a:prstGeom>
          <a:noFill/>
        </p:spPr>
        <p:txBody>
          <a:bodyPr wrap="square" rtlCol="0">
            <a:spAutoFit/>
          </a:bodyPr>
          <a:lstStyle/>
          <a:p>
            <a:r>
              <a:rPr lang="en-US" dirty="0"/>
              <a:t>Python Implementation:</a:t>
            </a:r>
          </a:p>
        </p:txBody>
      </p:sp>
    </p:spTree>
    <p:extLst>
      <p:ext uri="{BB962C8B-B14F-4D97-AF65-F5344CB8AC3E}">
        <p14:creationId xmlns:p14="http://schemas.microsoft.com/office/powerpoint/2010/main" val="2061001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2DFA8-B4E5-B08C-D744-AB4841567076}"/>
              </a:ext>
            </a:extLst>
          </p:cNvPr>
          <p:cNvSpPr>
            <a:spLocks noGrp="1"/>
          </p:cNvSpPr>
          <p:nvPr>
            <p:ph type="title"/>
          </p:nvPr>
        </p:nvSpPr>
        <p:spPr>
          <a:xfrm>
            <a:off x="575894" y="729659"/>
            <a:ext cx="11029616" cy="582948"/>
          </a:xfrm>
        </p:spPr>
        <p:txBody>
          <a:bodyPr/>
          <a:lstStyle/>
          <a:p>
            <a:r>
              <a:rPr lang="en-US" dirty="0"/>
              <a:t>Regression Metrics - Summary</a:t>
            </a:r>
          </a:p>
        </p:txBody>
      </p:sp>
      <p:sp>
        <p:nvSpPr>
          <p:cNvPr id="3" name="Slide Number Placeholder 2">
            <a:extLst>
              <a:ext uri="{FF2B5EF4-FFF2-40B4-BE49-F238E27FC236}">
                <a16:creationId xmlns:a16="http://schemas.microsoft.com/office/drawing/2014/main" id="{8C8FEBA4-2536-8CBC-2A64-BEF44287685C}"/>
              </a:ext>
            </a:extLst>
          </p:cNvPr>
          <p:cNvSpPr>
            <a:spLocks noGrp="1"/>
          </p:cNvSpPr>
          <p:nvPr>
            <p:ph type="sldNum" sz="quarter" idx="12"/>
          </p:nvPr>
        </p:nvSpPr>
        <p:spPr/>
        <p:txBody>
          <a:bodyPr/>
          <a:lstStyle/>
          <a:p>
            <a:fld id="{3A98EE3D-8CD1-4C3F-BD1C-C98C9596463C}" type="slidenum">
              <a:rPr lang="en-US" smtClean="0"/>
              <a:t>18</a:t>
            </a:fld>
            <a:endParaRPr lang="en-US"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B3570E67-23C1-620C-7A3E-5C40696735AF}"/>
                  </a:ext>
                </a:extLst>
              </p:cNvPr>
              <p:cNvGraphicFramePr>
                <a:graphicFrameLocks noGrp="1"/>
              </p:cNvGraphicFramePr>
              <p:nvPr>
                <p:extLst>
                  <p:ext uri="{D42A27DB-BD31-4B8C-83A1-F6EECF244321}">
                    <p14:modId xmlns:p14="http://schemas.microsoft.com/office/powerpoint/2010/main" val="3999443605"/>
                  </p:ext>
                </p:extLst>
              </p:nvPr>
            </p:nvGraphicFramePr>
            <p:xfrm>
              <a:off x="575894" y="1448053"/>
              <a:ext cx="11029615" cy="4424998"/>
            </p:xfrm>
            <a:graphic>
              <a:graphicData uri="http://schemas.openxmlformats.org/drawingml/2006/table">
                <a:tbl>
                  <a:tblPr firstRow="1" bandRow="1">
                    <a:tableStyleId>{5C22544A-7EE6-4342-B048-85BDC9FD1C3A}</a:tableStyleId>
                  </a:tblPr>
                  <a:tblGrid>
                    <a:gridCol w="2166292">
                      <a:extLst>
                        <a:ext uri="{9D8B030D-6E8A-4147-A177-3AD203B41FA5}">
                          <a16:colId xmlns:a16="http://schemas.microsoft.com/office/drawing/2014/main" val="2083589"/>
                        </a:ext>
                      </a:extLst>
                    </a:gridCol>
                    <a:gridCol w="3358394">
                      <a:extLst>
                        <a:ext uri="{9D8B030D-6E8A-4147-A177-3AD203B41FA5}">
                          <a16:colId xmlns:a16="http://schemas.microsoft.com/office/drawing/2014/main" val="2730514609"/>
                        </a:ext>
                      </a:extLst>
                    </a:gridCol>
                    <a:gridCol w="3023841">
                      <a:extLst>
                        <a:ext uri="{9D8B030D-6E8A-4147-A177-3AD203B41FA5}">
                          <a16:colId xmlns:a16="http://schemas.microsoft.com/office/drawing/2014/main" val="361929082"/>
                        </a:ext>
                      </a:extLst>
                    </a:gridCol>
                    <a:gridCol w="2481088">
                      <a:extLst>
                        <a:ext uri="{9D8B030D-6E8A-4147-A177-3AD203B41FA5}">
                          <a16:colId xmlns:a16="http://schemas.microsoft.com/office/drawing/2014/main" val="2363656753"/>
                        </a:ext>
                      </a:extLst>
                    </a:gridCol>
                  </a:tblGrid>
                  <a:tr h="370840">
                    <a:tc>
                      <a:txBody>
                        <a:bodyPr/>
                        <a:lstStyle/>
                        <a:p>
                          <a:r>
                            <a:rPr lang="en-US" dirty="0"/>
                            <a:t>Metric</a:t>
                          </a:r>
                        </a:p>
                      </a:txBody>
                      <a:tcPr/>
                    </a:tc>
                    <a:tc>
                      <a:txBody>
                        <a:bodyPr/>
                        <a:lstStyle/>
                        <a:p>
                          <a:r>
                            <a:rPr lang="en-US" dirty="0"/>
                            <a:t>Definition</a:t>
                          </a:r>
                        </a:p>
                      </a:txBody>
                      <a:tcPr/>
                    </a:tc>
                    <a:tc>
                      <a:txBody>
                        <a:bodyPr/>
                        <a:lstStyle/>
                        <a:p>
                          <a:r>
                            <a:rPr lang="en-US" dirty="0"/>
                            <a:t>Math</a:t>
                          </a:r>
                        </a:p>
                      </a:txBody>
                      <a:tcPr/>
                    </a:tc>
                    <a:tc>
                      <a:txBody>
                        <a:bodyPr/>
                        <a:lstStyle/>
                        <a:p>
                          <a:r>
                            <a:rPr lang="en-US" dirty="0"/>
                            <a:t>When to Use?</a:t>
                          </a:r>
                        </a:p>
                      </a:txBody>
                      <a:tcPr/>
                    </a:tc>
                    <a:extLst>
                      <a:ext uri="{0D108BD9-81ED-4DB2-BD59-A6C34878D82A}">
                        <a16:rowId xmlns:a16="http://schemas.microsoft.com/office/drawing/2014/main" val="2073909751"/>
                      </a:ext>
                    </a:extLst>
                  </a:tr>
                  <a:tr h="370840">
                    <a:tc>
                      <a:txBody>
                        <a:bodyPr/>
                        <a:lstStyle/>
                        <a:p>
                          <a:r>
                            <a:rPr lang="en-US" b="1" dirty="0"/>
                            <a:t>MSE</a:t>
                          </a:r>
                          <a:r>
                            <a:rPr lang="en-US" dirty="0"/>
                            <a:t> (Mean-Squared Error)</a:t>
                          </a:r>
                        </a:p>
                      </a:txBody>
                      <a:tcPr/>
                    </a:tc>
                    <a:tc>
                      <a:txBody>
                        <a:bodyPr/>
                        <a:lstStyle/>
                        <a:p>
                          <a:r>
                            <a:rPr lang="en-US" sz="1600" dirty="0"/>
                            <a:t>Measures </a:t>
                          </a:r>
                          <a:r>
                            <a:rPr lang="en-US" sz="1600" b="0" i="0" kern="1200" dirty="0">
                              <a:solidFill>
                                <a:schemeClr val="dk1"/>
                              </a:solidFill>
                              <a:effectLst/>
                              <a:latin typeface="+mn-lt"/>
                              <a:ea typeface="+mn-ea"/>
                              <a:cs typeface="+mn-cs"/>
                            </a:rPr>
                            <a:t>average squared difference between estimated and actual values.</a:t>
                          </a:r>
                          <a:endParaRPr lang="en-US" sz="1600" dirty="0"/>
                        </a:p>
                      </a:txBody>
                      <a:tcPr/>
                    </a:tc>
                    <a:tc>
                      <a:txBody>
                        <a:bodyPr/>
                        <a:lstStyle/>
                        <a:p>
                          <a:pPr algn="ct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𝑛</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𝑛</m:t>
                                  </m:r>
                                </m:sup>
                                <m:e>
                                  <m:r>
                                    <a:rPr lang="en-US" sz="2400" b="0" i="1" smtClean="0">
                                      <a:latin typeface="Cambria Math" panose="02040503050406030204" pitchFamily="18" charset="0"/>
                                    </a:rPr>
                                    <m:t>(</m:t>
                                  </m:r>
                                </m:e>
                              </m:nary>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m:rPr>
                                  <m:nor/>
                                </m:rPr>
                                <a:rPr lang="en-US" sz="2400" dirty="0"/>
                                <m:t> − </m:t>
                              </m:r>
                              <m:acc>
                                <m:accPr>
                                  <m:chr m:val="̂"/>
                                  <m:ctrlPr>
                                    <a:rPr lang="en-US" sz="2400" i="1" dirty="0" smtClean="0">
                                      <a:latin typeface="Cambria Math" panose="02040503050406030204" pitchFamily="18" charset="0"/>
                                    </a:rPr>
                                  </m:ctrlPr>
                                </m:accPr>
                                <m:e>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𝑦</m:t>
                                      </m:r>
                                    </m:e>
                                    <m:sub>
                                      <m:r>
                                        <a:rPr lang="en-US" sz="2400" b="0" i="1" dirty="0" smtClean="0">
                                          <a:latin typeface="Cambria Math" panose="02040503050406030204" pitchFamily="18" charset="0"/>
                                        </a:rPr>
                                        <m:t>𝑖</m:t>
                                      </m:r>
                                    </m:sub>
                                  </m:sSub>
                                </m:e>
                              </m:acc>
                              <m:r>
                                <m:rPr>
                                  <m:nor/>
                                </m:rPr>
                                <a:rPr lang="en-US" sz="2400" dirty="0"/>
                                <m:t>)</m:t>
                              </m:r>
                            </m:oMath>
                          </a14:m>
                          <a:r>
                            <a:rPr lang="en-US" sz="2400" baseline="30000" dirty="0"/>
                            <a:t>2</a:t>
                          </a:r>
                        </a:p>
                        <a:p>
                          <a:pPr algn="ctr"/>
                          <a:endParaRPr lang="en-US" sz="1600" dirty="0"/>
                        </a:p>
                      </a:txBody>
                      <a:tcPr anchor="ctr"/>
                    </a:tc>
                    <a:tc>
                      <a:txBody>
                        <a:bodyPr/>
                        <a:lstStyle/>
                        <a:p>
                          <a:r>
                            <a:rPr lang="en-US" sz="1600" b="0" i="0" kern="1200" dirty="0">
                              <a:solidFill>
                                <a:schemeClr val="dk1"/>
                              </a:solidFill>
                              <a:effectLst/>
                              <a:latin typeface="+mn-lt"/>
                              <a:ea typeface="+mn-ea"/>
                              <a:cs typeface="+mn-cs"/>
                            </a:rPr>
                            <a:t>When large errors are more critical.</a:t>
                          </a:r>
                          <a:endParaRPr lang="en-US" sz="1600" dirty="0"/>
                        </a:p>
                      </a:txBody>
                      <a:tcPr/>
                    </a:tc>
                    <a:extLst>
                      <a:ext uri="{0D108BD9-81ED-4DB2-BD59-A6C34878D82A}">
                        <a16:rowId xmlns:a16="http://schemas.microsoft.com/office/drawing/2014/main" val="4038778573"/>
                      </a:ext>
                    </a:extLst>
                  </a:tr>
                  <a:tr h="0">
                    <a:tc>
                      <a:txBody>
                        <a:bodyPr/>
                        <a:lstStyle/>
                        <a:p>
                          <a:r>
                            <a:rPr lang="en-US" b="1" dirty="0"/>
                            <a:t>RMSE</a:t>
                          </a:r>
                          <a:r>
                            <a:rPr lang="en-US" dirty="0"/>
                            <a:t> (Root-Mean-Squared-Error)</a:t>
                          </a:r>
                        </a:p>
                      </a:txBody>
                      <a:tcPr/>
                    </a:tc>
                    <a:tc>
                      <a:txBody>
                        <a:bodyPr/>
                        <a:lstStyle/>
                        <a:p>
                          <a:r>
                            <a:rPr lang="en-US" sz="1600" b="0" i="0" kern="1200" dirty="0">
                              <a:solidFill>
                                <a:schemeClr val="dk1"/>
                              </a:solidFill>
                              <a:effectLst/>
                              <a:latin typeface="+mn-lt"/>
                              <a:ea typeface="+mn-ea"/>
                              <a:cs typeface="+mn-cs"/>
                            </a:rPr>
                            <a:t>Square root of MSE, in same units as response variable.</a:t>
                          </a:r>
                          <a:endParaRPr lang="en-US" sz="1600" dirty="0"/>
                        </a:p>
                      </a:txBody>
                      <a:tcPr/>
                    </a:tc>
                    <a:tc>
                      <a:txBody>
                        <a:bodyPr/>
                        <a:lstStyle/>
                        <a:p>
                          <a:pPr/>
                          <a14:m>
                            <m:oMathPara xmlns:m="http://schemas.openxmlformats.org/officeDocument/2006/math">
                              <m:oMathParaPr>
                                <m:jc m:val="center"/>
                              </m:oMathParaPr>
                              <m:oMath xmlns:m="http://schemas.openxmlformats.org/officeDocument/2006/math">
                                <m:rad>
                                  <m:radPr>
                                    <m:degHide m:val="on"/>
                                    <m:ctrlPr>
                                      <a:rPr lang="en-US" sz="2000" i="1" smtClean="0">
                                        <a:latin typeface="Cambria Math" panose="02040503050406030204" pitchFamily="18" charset="0"/>
                                      </a:rPr>
                                    </m:ctrlPr>
                                  </m:radPr>
                                  <m:deg/>
                                  <m:e>
                                    <m:r>
                                      <a:rPr lang="en-US" sz="2000" b="0" i="1" smtClean="0">
                                        <a:latin typeface="Cambria Math" panose="02040503050406030204" pitchFamily="18" charset="0"/>
                                      </a:rPr>
                                      <m:t>𝑀𝑆𝐸</m:t>
                                    </m:r>
                                  </m:e>
                                </m:rad>
                              </m:oMath>
                            </m:oMathPara>
                          </a14:m>
                          <a:endParaRPr lang="en-US" dirty="0"/>
                        </a:p>
                      </a:txBody>
                      <a:tcPr anchor="ctr"/>
                    </a:tc>
                    <a:tc>
                      <a:txBody>
                        <a:bodyPr/>
                        <a:lstStyle/>
                        <a:p>
                          <a:r>
                            <a:rPr lang="en-US" sz="1600" b="0" i="0" kern="1200" dirty="0">
                              <a:solidFill>
                                <a:schemeClr val="dk1"/>
                              </a:solidFill>
                              <a:effectLst/>
                              <a:latin typeface="+mn-lt"/>
                              <a:ea typeface="+mn-ea"/>
                              <a:cs typeface="+mn-cs"/>
                            </a:rPr>
                            <a:t>When error scale should match target scale.</a:t>
                          </a:r>
                          <a:endParaRPr lang="en-US" sz="1600" dirty="0"/>
                        </a:p>
                      </a:txBody>
                      <a:tcPr/>
                    </a:tc>
                    <a:extLst>
                      <a:ext uri="{0D108BD9-81ED-4DB2-BD59-A6C34878D82A}">
                        <a16:rowId xmlns:a16="http://schemas.microsoft.com/office/drawing/2014/main" val="1938738796"/>
                      </a:ext>
                    </a:extLst>
                  </a:tr>
                  <a:tr h="0">
                    <a:tc>
                      <a:txBody>
                        <a:bodyPr/>
                        <a:lstStyle/>
                        <a:p>
                          <a:r>
                            <a:rPr lang="en-US" b="1" dirty="0"/>
                            <a:t>MAPE</a:t>
                          </a:r>
                          <a:r>
                            <a:rPr lang="en-US" dirty="0"/>
                            <a:t> (Mean-</a:t>
                          </a:r>
                        </a:p>
                        <a:p>
                          <a:r>
                            <a:rPr lang="en-US" dirty="0"/>
                            <a:t>Absolute Percentage-Error)</a:t>
                          </a:r>
                        </a:p>
                      </a:txBody>
                      <a:tcPr/>
                    </a:tc>
                    <a:tc>
                      <a:txBody>
                        <a:bodyPr/>
                        <a:lstStyle/>
                        <a:p>
                          <a:r>
                            <a:rPr lang="en-US" sz="1600" b="0" i="0" kern="1200" dirty="0">
                              <a:solidFill>
                                <a:schemeClr val="dk1"/>
                              </a:solidFill>
                              <a:effectLst/>
                              <a:latin typeface="+mn-lt"/>
                              <a:ea typeface="+mn-ea"/>
                              <a:cs typeface="+mn-cs"/>
                            </a:rPr>
                            <a:t>Percentage error between estimated and actual values.</a:t>
                          </a:r>
                          <a:endParaRPr lang="en-US" sz="1600" dirty="0"/>
                        </a:p>
                      </a:txBody>
                      <a:tcPr/>
                    </a:tc>
                    <a:tc>
                      <a:txBody>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100</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d>
                                      <m:dPr>
                                        <m:begChr m:val="|"/>
                                        <m:endChr m:val="|"/>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𝑖</m:t>
                                                </m:r>
                                              </m:sub>
                                            </m:sSub>
                                            <m:r>
                                              <m:rPr>
                                                <m:nor/>
                                              </m:rPr>
                                              <a:rPr lang="en-US" sz="1800" dirty="0"/>
                                              <m:t> − </m:t>
                                            </m:r>
                                            <m:acc>
                                              <m:accPr>
                                                <m:chr m:val="̂"/>
                                                <m:ctrlPr>
                                                  <a:rPr lang="en-US" sz="1800" i="1" dirty="0" smtClean="0">
                                                    <a:latin typeface="Cambria Math" panose="02040503050406030204" pitchFamily="18" charset="0"/>
                                                  </a:rPr>
                                                </m:ctrlPr>
                                              </m:accPr>
                                              <m:e>
                                                <m:sSub>
                                                  <m:sSubPr>
                                                    <m:ctrlPr>
                                                      <a:rPr lang="en-US" sz="1800" i="1" dirty="0" smtClean="0">
                                                        <a:latin typeface="Cambria Math" panose="02040503050406030204" pitchFamily="18" charset="0"/>
                                                      </a:rPr>
                                                    </m:ctrlPr>
                                                  </m:sSubPr>
                                                  <m:e>
                                                    <m:r>
                                                      <a:rPr lang="en-US" sz="1800" b="0" i="1" dirty="0" smtClean="0">
                                                        <a:latin typeface="Cambria Math" panose="02040503050406030204" pitchFamily="18" charset="0"/>
                                                      </a:rPr>
                                                      <m:t>𝑦</m:t>
                                                    </m:r>
                                                  </m:e>
                                                  <m:sub>
                                                    <m:r>
                                                      <a:rPr lang="en-US" sz="1800" b="0" i="1" dirty="0" smtClean="0">
                                                        <a:latin typeface="Cambria Math" panose="02040503050406030204" pitchFamily="18" charset="0"/>
                                                      </a:rPr>
                                                      <m:t>𝑖</m:t>
                                                    </m:r>
                                                  </m:sub>
                                                </m:sSub>
                                              </m:e>
                                            </m:acc>
                                          </m:num>
                                          <m:den>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𝑖</m:t>
                                                </m:r>
                                              </m:sub>
                                            </m:sSub>
                                          </m:den>
                                        </m:f>
                                      </m:e>
                                    </m:d>
                                  </m:e>
                                </m:nary>
                              </m:oMath>
                            </m:oMathPara>
                          </a14:m>
                          <a:endParaRPr lang="en-US" dirty="0"/>
                        </a:p>
                      </a:txBody>
                      <a:tcPr anchor="ctr"/>
                    </a:tc>
                    <a:tc>
                      <a:txBody>
                        <a:bodyPr/>
                        <a:lstStyle/>
                        <a:p>
                          <a:r>
                            <a:rPr lang="en-US" sz="1600" b="0" i="0" kern="1200" dirty="0">
                              <a:solidFill>
                                <a:schemeClr val="dk1"/>
                              </a:solidFill>
                              <a:effectLst/>
                              <a:latin typeface="+mn-lt"/>
                              <a:ea typeface="+mn-ea"/>
                              <a:cs typeface="+mn-cs"/>
                            </a:rPr>
                            <a:t>For forecasting and percentage-based error analysis.</a:t>
                          </a:r>
                          <a:endParaRPr lang="en-US" sz="1600" dirty="0"/>
                        </a:p>
                      </a:txBody>
                      <a:tcPr/>
                    </a:tc>
                    <a:extLst>
                      <a:ext uri="{0D108BD9-81ED-4DB2-BD59-A6C34878D82A}">
                        <a16:rowId xmlns:a16="http://schemas.microsoft.com/office/drawing/2014/main" val="769200090"/>
                      </a:ext>
                    </a:extLst>
                  </a:tr>
                  <a:tr h="136842">
                    <a:tc>
                      <a:txBody>
                        <a:bodyPr/>
                        <a:lstStyle/>
                        <a:p>
                          <a:r>
                            <a:rPr lang="en-US" b="1" dirty="0"/>
                            <a:t>R-Squared</a:t>
                          </a:r>
                        </a:p>
                      </a:txBody>
                      <a:tcPr/>
                    </a:tc>
                    <a:tc>
                      <a:txBody>
                        <a:bodyPr/>
                        <a:lstStyle/>
                        <a:p>
                          <a:pPr>
                            <a:spcAft>
                              <a:spcPts val="1200"/>
                            </a:spcAft>
                          </a:pPr>
                          <a:r>
                            <a:rPr lang="en-US" sz="1600" b="0" i="0" kern="1200" dirty="0">
                              <a:solidFill>
                                <a:schemeClr val="dk1"/>
                              </a:solidFill>
                              <a:effectLst/>
                              <a:latin typeface="+mn-lt"/>
                              <a:ea typeface="+mn-ea"/>
                              <a:cs typeface="+mn-cs"/>
                            </a:rPr>
                            <a:t>Proportion of variance explained by the model. 1 – (Residual Sum of Squares/Total Sum of Squares). </a:t>
                          </a:r>
                          <a:endParaRPr lang="en-US" sz="16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400" i="1" baseline="0" dirty="0" smtClean="0">
                                  <a:latin typeface="Cambria Math" panose="02040503050406030204" pitchFamily="18" charset="0"/>
                                </a:rPr>
                                <m:t>𝑅</m:t>
                              </m:r>
                              <m:r>
                                <a:rPr lang="en-US" sz="2400" i="1" baseline="30000" dirty="0" smtClean="0">
                                  <a:latin typeface="Cambria Math" panose="02040503050406030204" pitchFamily="18" charset="0"/>
                                </a:rPr>
                                <m:t>2</m:t>
                              </m:r>
                            </m:oMath>
                          </a14:m>
                          <a:r>
                            <a:rPr lang="en-US" sz="2400" baseline="30000" dirty="0"/>
                            <a:t> </a:t>
                          </a:r>
                          <a:r>
                            <a:rPr lang="en-US" sz="2400" baseline="0" dirty="0"/>
                            <a:t>= 1 - </a:t>
                          </a:r>
                          <a14:m>
                            <m:oMath xmlns:m="http://schemas.openxmlformats.org/officeDocument/2006/math">
                              <m:f>
                                <m:fPr>
                                  <m:ctrlPr>
                                    <a:rPr lang="en-US" sz="2400" i="1" baseline="0" smtClean="0">
                                      <a:latin typeface="Cambria Math" panose="02040503050406030204" pitchFamily="18" charset="0"/>
                                    </a:rPr>
                                  </m:ctrlPr>
                                </m:fPr>
                                <m:num>
                                  <m:nary>
                                    <m:naryPr>
                                      <m:chr m:val="∑"/>
                                      <m:ctrlPr>
                                        <a:rPr lang="en-US" sz="2400" i="1" baseline="0" smtClean="0">
                                          <a:latin typeface="Cambria Math" panose="02040503050406030204" pitchFamily="18" charset="0"/>
                                        </a:rPr>
                                      </m:ctrlPr>
                                    </m:naryPr>
                                    <m:sub>
                                      <m:r>
                                        <a:rPr lang="en-US" sz="2400" b="0" i="1" baseline="0" smtClean="0">
                                          <a:latin typeface="Cambria Math" panose="02040503050406030204" pitchFamily="18" charset="0"/>
                                        </a:rPr>
                                        <m:t>𝑖</m:t>
                                      </m:r>
                                      <m:r>
                                        <a:rPr lang="en-US" sz="2400" b="0" i="1" baseline="0" smtClean="0">
                                          <a:latin typeface="Cambria Math" panose="02040503050406030204" pitchFamily="18" charset="0"/>
                                        </a:rPr>
                                        <m:t>=</m:t>
                                      </m:r>
                                      <m:r>
                                        <m:rPr>
                                          <m:brk m:alnAt="23"/>
                                        </m:rPr>
                                        <a:rPr lang="en-US" sz="2400" b="0" i="1" baseline="0" smtClean="0">
                                          <a:latin typeface="Cambria Math" panose="02040503050406030204" pitchFamily="18" charset="0"/>
                                        </a:rPr>
                                        <m:t>1</m:t>
                                      </m:r>
                                    </m:sub>
                                    <m:sup>
                                      <m:r>
                                        <a:rPr lang="en-US" sz="2400" b="0" i="1" baseline="0" smtClean="0">
                                          <a:latin typeface="Cambria Math" panose="02040503050406030204" pitchFamily="18" charset="0"/>
                                        </a:rPr>
                                        <m:t>𝑛</m:t>
                                      </m:r>
                                    </m:sup>
                                    <m:e>
                                      <m:d>
                                        <m:dPr>
                                          <m:ctrlPr>
                                            <a:rPr lang="en-US" sz="2400" b="0" i="1" baseline="0"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m:rPr>
                                              <m:nor/>
                                            </m:rPr>
                                            <a:rPr lang="en-US" sz="2400" dirty="0"/>
                                            <m:t> − </m:t>
                                          </m:r>
                                          <m:acc>
                                            <m:accPr>
                                              <m:chr m:val="̂"/>
                                              <m:ctrlPr>
                                                <a:rPr lang="en-US" sz="2400" i="1" dirty="0" smtClean="0">
                                                  <a:latin typeface="Cambria Math" panose="02040503050406030204" pitchFamily="18" charset="0"/>
                                                </a:rPr>
                                              </m:ctrlPr>
                                            </m:accPr>
                                            <m:e>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𝑦</m:t>
                                                  </m:r>
                                                </m:e>
                                                <m:sub>
                                                  <m:r>
                                                    <a:rPr lang="en-US" sz="2400" b="0" i="1" dirty="0" smtClean="0">
                                                      <a:latin typeface="Cambria Math" panose="02040503050406030204" pitchFamily="18" charset="0"/>
                                                    </a:rPr>
                                                    <m:t>𝑖</m:t>
                                                  </m:r>
                                                </m:sub>
                                              </m:sSub>
                                            </m:e>
                                          </m:acc>
                                        </m:e>
                                      </m:d>
                                      <m:r>
                                        <a:rPr lang="en-US" sz="2400" b="0" i="1" baseline="30000" smtClean="0">
                                          <a:latin typeface="Cambria Math" panose="02040503050406030204" pitchFamily="18" charset="0"/>
                                        </a:rPr>
                                        <m:t>2</m:t>
                                      </m:r>
                                    </m:e>
                                  </m:nary>
                                </m:num>
                                <m:den>
                                  <m:nary>
                                    <m:naryPr>
                                      <m:chr m:val="∑"/>
                                      <m:ctrlPr>
                                        <a:rPr lang="en-US" sz="2400" i="1" baseline="0" smtClean="0">
                                          <a:latin typeface="Cambria Math" panose="02040503050406030204" pitchFamily="18" charset="0"/>
                                        </a:rPr>
                                      </m:ctrlPr>
                                    </m:naryPr>
                                    <m:sub>
                                      <m:r>
                                        <a:rPr lang="en-US" sz="2400" b="0" i="1" baseline="0" smtClean="0">
                                          <a:latin typeface="Cambria Math" panose="02040503050406030204" pitchFamily="18" charset="0"/>
                                        </a:rPr>
                                        <m:t>𝑖</m:t>
                                      </m:r>
                                      <m:r>
                                        <a:rPr lang="en-US" sz="2400" b="0" i="1" baseline="0" smtClean="0">
                                          <a:latin typeface="Cambria Math" panose="02040503050406030204" pitchFamily="18" charset="0"/>
                                        </a:rPr>
                                        <m:t>=</m:t>
                                      </m:r>
                                      <m:r>
                                        <m:rPr>
                                          <m:brk m:alnAt="23"/>
                                        </m:rPr>
                                        <a:rPr lang="en-US" sz="2400" b="0" i="1" baseline="0" smtClean="0">
                                          <a:latin typeface="Cambria Math" panose="02040503050406030204" pitchFamily="18" charset="0"/>
                                        </a:rPr>
                                        <m:t>1</m:t>
                                      </m:r>
                                    </m:sub>
                                    <m:sup>
                                      <m:r>
                                        <a:rPr lang="en-US" sz="2400" b="0" i="1" baseline="0" smtClean="0">
                                          <a:latin typeface="Cambria Math" panose="02040503050406030204" pitchFamily="18" charset="0"/>
                                        </a:rPr>
                                        <m:t>𝑛</m:t>
                                      </m:r>
                                    </m:sup>
                                    <m:e>
                                      <m:d>
                                        <m:dPr>
                                          <m:ctrlPr>
                                            <a:rPr lang="en-US" sz="2400" b="0" i="1" baseline="0"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m:rPr>
                                              <m:nor/>
                                            </m:rPr>
                                            <a:rPr lang="en-US" sz="2400" dirty="0"/>
                                            <m:t> </m:t>
                                          </m:r>
                                          <m:r>
                                            <m:rPr>
                                              <m:nor/>
                                            </m:rPr>
                                            <a:rPr lang="en-US" sz="2400" baseline="0" dirty="0"/>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 </m:t>
                                              </m:r>
                                              <m:acc>
                                                <m:accPr>
                                                  <m:chr m:val="̅"/>
                                                  <m:ctrlPr>
                                                    <a:rPr lang="en-US" sz="2400" b="0" i="1" baseline="0"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𝑖</m:t>
                                              </m:r>
                                            </m:sub>
                                          </m:sSub>
                                        </m:e>
                                      </m:d>
                                      <m:r>
                                        <a:rPr lang="en-US" sz="2400" b="0" i="1" baseline="30000" smtClean="0">
                                          <a:latin typeface="Cambria Math" panose="02040503050406030204" pitchFamily="18" charset="0"/>
                                        </a:rPr>
                                        <m:t>2</m:t>
                                      </m:r>
                                    </m:e>
                                  </m:nary>
                                </m:den>
                              </m:f>
                            </m:oMath>
                          </a14:m>
                          <a:endParaRPr lang="en-US" sz="2400" baseline="0" dirty="0"/>
                        </a:p>
                      </a:txBody>
                      <a:tcPr anchor="ctr"/>
                    </a:tc>
                    <a:tc>
                      <a:txBody>
                        <a:bodyPr/>
                        <a:lstStyle/>
                        <a:p>
                          <a:r>
                            <a:rPr lang="en-US" sz="1600" b="0" i="0" kern="1200" dirty="0">
                              <a:solidFill>
                                <a:schemeClr val="dk1"/>
                              </a:solidFill>
                              <a:effectLst/>
                              <a:latin typeface="+mn-lt"/>
                              <a:ea typeface="+mn-ea"/>
                              <a:cs typeface="+mn-cs"/>
                            </a:rPr>
                            <a:t>Indicates model’s explanatory power.</a:t>
                          </a:r>
                          <a:endParaRPr lang="en-US" sz="1600" dirty="0"/>
                        </a:p>
                      </a:txBody>
                      <a:tcPr/>
                    </a:tc>
                    <a:extLst>
                      <a:ext uri="{0D108BD9-81ED-4DB2-BD59-A6C34878D82A}">
                        <a16:rowId xmlns:a16="http://schemas.microsoft.com/office/drawing/2014/main" val="1896548644"/>
                      </a:ext>
                    </a:extLst>
                  </a:tr>
                  <a:tr h="370840">
                    <a:tc>
                      <a:txBody>
                        <a:bodyPr/>
                        <a:lstStyle/>
                        <a:p>
                          <a:r>
                            <a:rPr lang="en-US" b="1" dirty="0"/>
                            <a:t>Adjusted R</a:t>
                          </a:r>
                          <a:r>
                            <a:rPr lang="en-US" b="1" baseline="30000" dirty="0"/>
                            <a:t>2</a:t>
                          </a:r>
                          <a:endParaRPr lang="en-US" b="1" dirty="0"/>
                        </a:p>
                      </a:txBody>
                      <a:tcPr/>
                    </a:tc>
                    <a:tc>
                      <a:txBody>
                        <a:bodyPr/>
                        <a:lstStyle/>
                        <a:p>
                          <a:r>
                            <a:rPr lang="en-US" sz="1600" b="0" i="0" kern="1200" dirty="0">
                              <a:solidFill>
                                <a:schemeClr val="dk1"/>
                              </a:solidFill>
                              <a:effectLst/>
                              <a:latin typeface="+mn-lt"/>
                              <a:ea typeface="+mn-ea"/>
                              <a:cs typeface="+mn-cs"/>
                            </a:rPr>
                            <a:t>Statistical measure that modifies the R-Squared value to account for the number of predictors</a:t>
                          </a:r>
                          <a:endParaRPr lang="en-US" sz="1600" dirty="0"/>
                        </a:p>
                      </a:txBody>
                      <a:tcPr/>
                    </a:tc>
                    <a:tc>
                      <a:txBody>
                        <a:bodyPr/>
                        <a:lstStyle/>
                        <a:p>
                          <a:pPr algn="ctr"/>
                          <a14:m>
                            <m:oMath xmlns:m="http://schemas.openxmlformats.org/officeDocument/2006/math">
                              <m:r>
                                <a:rPr lang="en-US" sz="2400" b="0" i="1" smtClean="0">
                                  <a:latin typeface="Cambria Math" panose="02040503050406030204" pitchFamily="18" charset="0"/>
                                </a:rPr>
                                <m:t>1 −(1 −</m:t>
                              </m:r>
                              <m:r>
                                <a:rPr lang="en-US" sz="2400" b="0" i="1" smtClean="0">
                                  <a:latin typeface="Cambria Math" panose="02040503050406030204" pitchFamily="18" charset="0"/>
                                </a:rPr>
                                <m:t>𝑅</m:t>
                              </m:r>
                              <m:r>
                                <a:rPr lang="en-US" sz="2400" b="0" i="1" baseline="30000" smtClean="0">
                                  <a:latin typeface="Cambria Math" panose="02040503050406030204" pitchFamily="18" charset="0"/>
                                </a:rPr>
                                <m:t>2</m:t>
                              </m:r>
                            </m:oMath>
                          </a14:m>
                          <a:r>
                            <a:rPr lang="en-US" sz="2400" baseline="0" dirty="0"/>
                            <a:t>)</a:t>
                          </a:r>
                          <a14:m>
                            <m:oMath xmlns:m="http://schemas.openxmlformats.org/officeDocument/2006/math">
                              <m:f>
                                <m:fPr>
                                  <m:ctrlPr>
                                    <a:rPr lang="en-US" sz="2400" i="1" baseline="0" dirty="0" smtClean="0">
                                      <a:latin typeface="Cambria Math" panose="02040503050406030204" pitchFamily="18" charset="0"/>
                                    </a:rPr>
                                  </m:ctrlPr>
                                </m:fPr>
                                <m:num>
                                  <m:r>
                                    <a:rPr lang="en-US" sz="2400" b="0" i="1" baseline="0" dirty="0" smtClean="0">
                                      <a:latin typeface="Cambria Math" panose="02040503050406030204" pitchFamily="18" charset="0"/>
                                    </a:rPr>
                                    <m:t>𝑛</m:t>
                                  </m:r>
                                  <m:r>
                                    <a:rPr lang="en-US" sz="2400" b="0" i="1" baseline="0" dirty="0" smtClean="0">
                                      <a:latin typeface="Cambria Math" panose="02040503050406030204" pitchFamily="18" charset="0"/>
                                    </a:rPr>
                                    <m:t>−1</m:t>
                                  </m:r>
                                </m:num>
                                <m:den>
                                  <m:r>
                                    <a:rPr lang="en-US" sz="2400" b="0" i="1" baseline="0" dirty="0" smtClean="0">
                                      <a:latin typeface="Cambria Math" panose="02040503050406030204" pitchFamily="18" charset="0"/>
                                    </a:rPr>
                                    <m:t>𝑛</m:t>
                                  </m:r>
                                  <m:r>
                                    <a:rPr lang="en-US" sz="2400" b="0" i="1" baseline="0" dirty="0" smtClean="0">
                                      <a:latin typeface="Cambria Math" panose="02040503050406030204" pitchFamily="18" charset="0"/>
                                    </a:rPr>
                                    <m:t>−</m:t>
                                  </m:r>
                                  <m:r>
                                    <a:rPr lang="en-US" sz="2400" b="0" i="1" baseline="0" dirty="0" smtClean="0">
                                      <a:latin typeface="Cambria Math" panose="02040503050406030204" pitchFamily="18" charset="0"/>
                                    </a:rPr>
                                    <m:t>𝑝</m:t>
                                  </m:r>
                                  <m:r>
                                    <a:rPr lang="en-US" sz="2400" b="0" i="1" baseline="0" dirty="0" smtClean="0">
                                      <a:latin typeface="Cambria Math" panose="02040503050406030204" pitchFamily="18" charset="0"/>
                                    </a:rPr>
                                    <m:t>−1</m:t>
                                  </m:r>
                                </m:den>
                              </m:f>
                            </m:oMath>
                          </a14:m>
                          <a:endParaRPr lang="en-US" sz="2400" baseline="30000" dirty="0"/>
                        </a:p>
                      </a:txBody>
                      <a:tcPr anchor="ctr"/>
                    </a:tc>
                    <a:tc>
                      <a:txBody>
                        <a:bodyPr/>
                        <a:lstStyle/>
                        <a:p>
                          <a:r>
                            <a:rPr lang="en-US" sz="1600" b="0" i="0" kern="1200" dirty="0">
                              <a:solidFill>
                                <a:schemeClr val="dk1"/>
                              </a:solidFill>
                              <a:effectLst/>
                              <a:latin typeface="+mn-lt"/>
                              <a:ea typeface="+mn-ea"/>
                              <a:cs typeface="+mn-cs"/>
                            </a:rPr>
                            <a:t>Useful in multiple regression with several independent variables</a:t>
                          </a:r>
                          <a:endParaRPr lang="en-US" sz="1600" dirty="0"/>
                        </a:p>
                      </a:txBody>
                      <a:tcPr/>
                    </a:tc>
                    <a:extLst>
                      <a:ext uri="{0D108BD9-81ED-4DB2-BD59-A6C34878D82A}">
                        <a16:rowId xmlns:a16="http://schemas.microsoft.com/office/drawing/2014/main" val="3592254238"/>
                      </a:ext>
                    </a:extLst>
                  </a:tr>
                </a:tbl>
              </a:graphicData>
            </a:graphic>
          </p:graphicFrame>
        </mc:Choice>
        <mc:Fallback xmlns="">
          <p:graphicFrame>
            <p:nvGraphicFramePr>
              <p:cNvPr id="4" name="Table 3">
                <a:extLst>
                  <a:ext uri="{FF2B5EF4-FFF2-40B4-BE49-F238E27FC236}">
                    <a16:creationId xmlns:a16="http://schemas.microsoft.com/office/drawing/2014/main" id="{B3570E67-23C1-620C-7A3E-5C40696735AF}"/>
                  </a:ext>
                </a:extLst>
              </p:cNvPr>
              <p:cNvGraphicFramePr>
                <a:graphicFrameLocks noGrp="1"/>
              </p:cNvGraphicFramePr>
              <p:nvPr>
                <p:extLst>
                  <p:ext uri="{D42A27DB-BD31-4B8C-83A1-F6EECF244321}">
                    <p14:modId xmlns:p14="http://schemas.microsoft.com/office/powerpoint/2010/main" val="3999443605"/>
                  </p:ext>
                </p:extLst>
              </p:nvPr>
            </p:nvGraphicFramePr>
            <p:xfrm>
              <a:off x="575894" y="1448053"/>
              <a:ext cx="11029615" cy="4424998"/>
            </p:xfrm>
            <a:graphic>
              <a:graphicData uri="http://schemas.openxmlformats.org/drawingml/2006/table">
                <a:tbl>
                  <a:tblPr firstRow="1" bandRow="1">
                    <a:tableStyleId>{5C22544A-7EE6-4342-B048-85BDC9FD1C3A}</a:tableStyleId>
                  </a:tblPr>
                  <a:tblGrid>
                    <a:gridCol w="2166292">
                      <a:extLst>
                        <a:ext uri="{9D8B030D-6E8A-4147-A177-3AD203B41FA5}">
                          <a16:colId xmlns:a16="http://schemas.microsoft.com/office/drawing/2014/main" val="2083589"/>
                        </a:ext>
                      </a:extLst>
                    </a:gridCol>
                    <a:gridCol w="3358394">
                      <a:extLst>
                        <a:ext uri="{9D8B030D-6E8A-4147-A177-3AD203B41FA5}">
                          <a16:colId xmlns:a16="http://schemas.microsoft.com/office/drawing/2014/main" val="2730514609"/>
                        </a:ext>
                      </a:extLst>
                    </a:gridCol>
                    <a:gridCol w="3023841">
                      <a:extLst>
                        <a:ext uri="{9D8B030D-6E8A-4147-A177-3AD203B41FA5}">
                          <a16:colId xmlns:a16="http://schemas.microsoft.com/office/drawing/2014/main" val="361929082"/>
                        </a:ext>
                      </a:extLst>
                    </a:gridCol>
                    <a:gridCol w="2481088">
                      <a:extLst>
                        <a:ext uri="{9D8B030D-6E8A-4147-A177-3AD203B41FA5}">
                          <a16:colId xmlns:a16="http://schemas.microsoft.com/office/drawing/2014/main" val="2363656753"/>
                        </a:ext>
                      </a:extLst>
                    </a:gridCol>
                  </a:tblGrid>
                  <a:tr h="370840">
                    <a:tc>
                      <a:txBody>
                        <a:bodyPr/>
                        <a:lstStyle/>
                        <a:p>
                          <a:r>
                            <a:rPr lang="en-US" dirty="0"/>
                            <a:t>Metric</a:t>
                          </a:r>
                        </a:p>
                      </a:txBody>
                      <a:tcPr/>
                    </a:tc>
                    <a:tc>
                      <a:txBody>
                        <a:bodyPr/>
                        <a:lstStyle/>
                        <a:p>
                          <a:r>
                            <a:rPr lang="en-US" dirty="0"/>
                            <a:t>Definition</a:t>
                          </a:r>
                        </a:p>
                      </a:txBody>
                      <a:tcPr/>
                    </a:tc>
                    <a:tc>
                      <a:txBody>
                        <a:bodyPr/>
                        <a:lstStyle/>
                        <a:p>
                          <a:r>
                            <a:rPr lang="en-US" dirty="0"/>
                            <a:t>Math</a:t>
                          </a:r>
                        </a:p>
                      </a:txBody>
                      <a:tcPr/>
                    </a:tc>
                    <a:tc>
                      <a:txBody>
                        <a:bodyPr/>
                        <a:lstStyle/>
                        <a:p>
                          <a:r>
                            <a:rPr lang="en-US" dirty="0"/>
                            <a:t>When to Use?</a:t>
                          </a:r>
                        </a:p>
                      </a:txBody>
                      <a:tcPr/>
                    </a:tc>
                    <a:extLst>
                      <a:ext uri="{0D108BD9-81ED-4DB2-BD59-A6C34878D82A}">
                        <a16:rowId xmlns:a16="http://schemas.microsoft.com/office/drawing/2014/main" val="2073909751"/>
                      </a:ext>
                    </a:extLst>
                  </a:tr>
                  <a:tr h="853758">
                    <a:tc>
                      <a:txBody>
                        <a:bodyPr/>
                        <a:lstStyle/>
                        <a:p>
                          <a:r>
                            <a:rPr lang="en-US" b="1" dirty="0"/>
                            <a:t>MSE</a:t>
                          </a:r>
                          <a:r>
                            <a:rPr lang="en-US" dirty="0"/>
                            <a:t> (Mean-Squared Error)</a:t>
                          </a:r>
                        </a:p>
                      </a:txBody>
                      <a:tcPr/>
                    </a:tc>
                    <a:tc>
                      <a:txBody>
                        <a:bodyPr/>
                        <a:lstStyle/>
                        <a:p>
                          <a:r>
                            <a:rPr lang="en-US" sz="1600" dirty="0"/>
                            <a:t>Measures </a:t>
                          </a:r>
                          <a:r>
                            <a:rPr lang="en-US" sz="1600" b="0" i="0" kern="1200" dirty="0">
                              <a:solidFill>
                                <a:schemeClr val="dk1"/>
                              </a:solidFill>
                              <a:effectLst/>
                              <a:latin typeface="+mn-lt"/>
                              <a:ea typeface="+mn-ea"/>
                              <a:cs typeface="+mn-cs"/>
                            </a:rPr>
                            <a:t>average squared difference between estimated and actual values.</a:t>
                          </a:r>
                          <a:endParaRPr lang="en-US" sz="1600" dirty="0"/>
                        </a:p>
                      </a:txBody>
                      <a:tcPr/>
                    </a:tc>
                    <a:tc>
                      <a:txBody>
                        <a:bodyPr/>
                        <a:lstStyle/>
                        <a:p>
                          <a:endParaRPr lang="en-US"/>
                        </a:p>
                      </a:txBody>
                      <a:tcPr anchor="ctr">
                        <a:blipFill>
                          <a:blip r:embed="rId3"/>
                          <a:stretch>
                            <a:fillRect l="-182427" t="-60294" r="-82427" b="-379412"/>
                          </a:stretch>
                        </a:blipFill>
                      </a:tcPr>
                    </a:tc>
                    <a:tc>
                      <a:txBody>
                        <a:bodyPr/>
                        <a:lstStyle/>
                        <a:p>
                          <a:r>
                            <a:rPr lang="en-US" sz="1600" b="0" i="0" kern="1200" dirty="0">
                              <a:solidFill>
                                <a:schemeClr val="dk1"/>
                              </a:solidFill>
                              <a:effectLst/>
                              <a:latin typeface="+mn-lt"/>
                              <a:ea typeface="+mn-ea"/>
                              <a:cs typeface="+mn-cs"/>
                            </a:rPr>
                            <a:t>When large errors are more critical.</a:t>
                          </a:r>
                          <a:endParaRPr lang="en-US" sz="1600" dirty="0"/>
                        </a:p>
                      </a:txBody>
                      <a:tcPr/>
                    </a:tc>
                    <a:extLst>
                      <a:ext uri="{0D108BD9-81ED-4DB2-BD59-A6C34878D82A}">
                        <a16:rowId xmlns:a16="http://schemas.microsoft.com/office/drawing/2014/main" val="4038778573"/>
                      </a:ext>
                    </a:extLst>
                  </a:tr>
                  <a:tr h="640080">
                    <a:tc>
                      <a:txBody>
                        <a:bodyPr/>
                        <a:lstStyle/>
                        <a:p>
                          <a:r>
                            <a:rPr lang="en-US" b="1" dirty="0"/>
                            <a:t>RMSE</a:t>
                          </a:r>
                          <a:r>
                            <a:rPr lang="en-US" dirty="0"/>
                            <a:t> (Root-Mean-Squared-Error)</a:t>
                          </a:r>
                        </a:p>
                      </a:txBody>
                      <a:tcPr/>
                    </a:tc>
                    <a:tc>
                      <a:txBody>
                        <a:bodyPr/>
                        <a:lstStyle/>
                        <a:p>
                          <a:r>
                            <a:rPr lang="en-US" sz="1600" b="0" i="0" kern="1200" dirty="0">
                              <a:solidFill>
                                <a:schemeClr val="dk1"/>
                              </a:solidFill>
                              <a:effectLst/>
                              <a:latin typeface="+mn-lt"/>
                              <a:ea typeface="+mn-ea"/>
                              <a:cs typeface="+mn-cs"/>
                            </a:rPr>
                            <a:t>Square root of MSE, in same units as response variable.</a:t>
                          </a:r>
                          <a:endParaRPr lang="en-US" sz="1600" dirty="0"/>
                        </a:p>
                      </a:txBody>
                      <a:tcPr/>
                    </a:tc>
                    <a:tc>
                      <a:txBody>
                        <a:bodyPr/>
                        <a:lstStyle/>
                        <a:p>
                          <a:endParaRPr lang="en-US"/>
                        </a:p>
                      </a:txBody>
                      <a:tcPr anchor="ctr">
                        <a:blipFill>
                          <a:blip r:embed="rId3"/>
                          <a:stretch>
                            <a:fillRect l="-182427" t="-218000" r="-82427" b="-416000"/>
                          </a:stretch>
                        </a:blipFill>
                      </a:tcPr>
                    </a:tc>
                    <a:tc>
                      <a:txBody>
                        <a:bodyPr/>
                        <a:lstStyle/>
                        <a:p>
                          <a:r>
                            <a:rPr lang="en-US" sz="1600" b="0" i="0" kern="1200" dirty="0">
                              <a:solidFill>
                                <a:schemeClr val="dk1"/>
                              </a:solidFill>
                              <a:effectLst/>
                              <a:latin typeface="+mn-lt"/>
                              <a:ea typeface="+mn-ea"/>
                              <a:cs typeface="+mn-cs"/>
                            </a:rPr>
                            <a:t>When error scale should match target scale.</a:t>
                          </a:r>
                          <a:endParaRPr lang="en-US" sz="1600" dirty="0"/>
                        </a:p>
                      </a:txBody>
                      <a:tcPr/>
                    </a:tc>
                    <a:extLst>
                      <a:ext uri="{0D108BD9-81ED-4DB2-BD59-A6C34878D82A}">
                        <a16:rowId xmlns:a16="http://schemas.microsoft.com/office/drawing/2014/main" val="1938738796"/>
                      </a:ext>
                    </a:extLst>
                  </a:tr>
                  <a:tr h="914400">
                    <a:tc>
                      <a:txBody>
                        <a:bodyPr/>
                        <a:lstStyle/>
                        <a:p>
                          <a:r>
                            <a:rPr lang="en-US" b="1" dirty="0"/>
                            <a:t>MAPE</a:t>
                          </a:r>
                          <a:r>
                            <a:rPr lang="en-US" dirty="0"/>
                            <a:t> (Mean-</a:t>
                          </a:r>
                        </a:p>
                        <a:p>
                          <a:r>
                            <a:rPr lang="en-US" dirty="0"/>
                            <a:t>Absolute Percentage-Error)</a:t>
                          </a:r>
                        </a:p>
                      </a:txBody>
                      <a:tcPr/>
                    </a:tc>
                    <a:tc>
                      <a:txBody>
                        <a:bodyPr/>
                        <a:lstStyle/>
                        <a:p>
                          <a:r>
                            <a:rPr lang="en-US" sz="1600" b="0" i="0" kern="1200" dirty="0">
                              <a:solidFill>
                                <a:schemeClr val="dk1"/>
                              </a:solidFill>
                              <a:effectLst/>
                              <a:latin typeface="+mn-lt"/>
                              <a:ea typeface="+mn-ea"/>
                              <a:cs typeface="+mn-cs"/>
                            </a:rPr>
                            <a:t>Percentage error between estimated and actual values.</a:t>
                          </a:r>
                          <a:endParaRPr lang="en-US" sz="1600" dirty="0"/>
                        </a:p>
                      </a:txBody>
                      <a:tcPr/>
                    </a:tc>
                    <a:tc>
                      <a:txBody>
                        <a:bodyPr/>
                        <a:lstStyle/>
                        <a:p>
                          <a:endParaRPr lang="en-US"/>
                        </a:p>
                      </a:txBody>
                      <a:tcPr anchor="ctr">
                        <a:blipFill>
                          <a:blip r:embed="rId3"/>
                          <a:stretch>
                            <a:fillRect l="-182427" t="-220833" r="-82427" b="-188889"/>
                          </a:stretch>
                        </a:blipFill>
                      </a:tcPr>
                    </a:tc>
                    <a:tc>
                      <a:txBody>
                        <a:bodyPr/>
                        <a:lstStyle/>
                        <a:p>
                          <a:r>
                            <a:rPr lang="en-US" sz="1600" b="0" i="0" kern="1200" dirty="0">
                              <a:solidFill>
                                <a:schemeClr val="dk1"/>
                              </a:solidFill>
                              <a:effectLst/>
                              <a:latin typeface="+mn-lt"/>
                              <a:ea typeface="+mn-ea"/>
                              <a:cs typeface="+mn-cs"/>
                            </a:rPr>
                            <a:t>For forecasting and percentage-based error analysis.</a:t>
                          </a:r>
                          <a:endParaRPr lang="en-US" sz="1600" dirty="0"/>
                        </a:p>
                      </a:txBody>
                      <a:tcPr/>
                    </a:tc>
                    <a:extLst>
                      <a:ext uri="{0D108BD9-81ED-4DB2-BD59-A6C34878D82A}">
                        <a16:rowId xmlns:a16="http://schemas.microsoft.com/office/drawing/2014/main" val="769200090"/>
                      </a:ext>
                    </a:extLst>
                  </a:tr>
                  <a:tr h="822960">
                    <a:tc>
                      <a:txBody>
                        <a:bodyPr/>
                        <a:lstStyle/>
                        <a:p>
                          <a:r>
                            <a:rPr lang="en-US" b="1" dirty="0"/>
                            <a:t>R-Squared</a:t>
                          </a:r>
                        </a:p>
                      </a:txBody>
                      <a:tcPr/>
                    </a:tc>
                    <a:tc>
                      <a:txBody>
                        <a:bodyPr/>
                        <a:lstStyle/>
                        <a:p>
                          <a:pPr>
                            <a:spcAft>
                              <a:spcPts val="1200"/>
                            </a:spcAft>
                          </a:pPr>
                          <a:r>
                            <a:rPr lang="en-US" sz="1600" b="0" i="0" kern="1200" dirty="0">
                              <a:solidFill>
                                <a:schemeClr val="dk1"/>
                              </a:solidFill>
                              <a:effectLst/>
                              <a:latin typeface="+mn-lt"/>
                              <a:ea typeface="+mn-ea"/>
                              <a:cs typeface="+mn-cs"/>
                            </a:rPr>
                            <a:t>Proportion of variance explained by the model. 1 – (Residual Sum of Squares/Total Sum of Squares). </a:t>
                          </a:r>
                          <a:endParaRPr lang="en-US" sz="1600" dirty="0"/>
                        </a:p>
                      </a:txBody>
                      <a:tcPr/>
                    </a:tc>
                    <a:tc>
                      <a:txBody>
                        <a:bodyPr/>
                        <a:lstStyle/>
                        <a:p>
                          <a:endParaRPr lang="en-US"/>
                        </a:p>
                      </a:txBody>
                      <a:tcPr anchor="ctr">
                        <a:blipFill>
                          <a:blip r:embed="rId3"/>
                          <a:stretch>
                            <a:fillRect l="-182427" t="-355385" r="-82427" b="-109231"/>
                          </a:stretch>
                        </a:blipFill>
                      </a:tcPr>
                    </a:tc>
                    <a:tc>
                      <a:txBody>
                        <a:bodyPr/>
                        <a:lstStyle/>
                        <a:p>
                          <a:r>
                            <a:rPr lang="en-US" sz="1600" b="0" i="0" kern="1200" dirty="0">
                              <a:solidFill>
                                <a:schemeClr val="dk1"/>
                              </a:solidFill>
                              <a:effectLst/>
                              <a:latin typeface="+mn-lt"/>
                              <a:ea typeface="+mn-ea"/>
                              <a:cs typeface="+mn-cs"/>
                            </a:rPr>
                            <a:t>Indicates model’s explanatory power.</a:t>
                          </a:r>
                          <a:endParaRPr lang="en-US" sz="1600" dirty="0"/>
                        </a:p>
                      </a:txBody>
                      <a:tcPr/>
                    </a:tc>
                    <a:extLst>
                      <a:ext uri="{0D108BD9-81ED-4DB2-BD59-A6C34878D82A}">
                        <a16:rowId xmlns:a16="http://schemas.microsoft.com/office/drawing/2014/main" val="1896548644"/>
                      </a:ext>
                    </a:extLst>
                  </a:tr>
                  <a:tr h="822960">
                    <a:tc>
                      <a:txBody>
                        <a:bodyPr/>
                        <a:lstStyle/>
                        <a:p>
                          <a:r>
                            <a:rPr lang="en-US" b="1" dirty="0"/>
                            <a:t>Adjusted R</a:t>
                          </a:r>
                          <a:r>
                            <a:rPr lang="en-US" b="1" baseline="30000" dirty="0"/>
                            <a:t>2</a:t>
                          </a:r>
                          <a:endParaRPr lang="en-US" b="1" dirty="0"/>
                        </a:p>
                      </a:txBody>
                      <a:tcPr/>
                    </a:tc>
                    <a:tc>
                      <a:txBody>
                        <a:bodyPr/>
                        <a:lstStyle/>
                        <a:p>
                          <a:r>
                            <a:rPr lang="en-US" sz="1600" b="0" i="0" kern="1200" dirty="0">
                              <a:solidFill>
                                <a:schemeClr val="dk1"/>
                              </a:solidFill>
                              <a:effectLst/>
                              <a:latin typeface="+mn-lt"/>
                              <a:ea typeface="+mn-ea"/>
                              <a:cs typeface="+mn-cs"/>
                            </a:rPr>
                            <a:t>Statistical measure that modifies the R-Squared value to account for the number of predictors</a:t>
                          </a:r>
                          <a:endParaRPr lang="en-US" sz="1600" dirty="0"/>
                        </a:p>
                      </a:txBody>
                      <a:tcPr/>
                    </a:tc>
                    <a:tc>
                      <a:txBody>
                        <a:bodyPr/>
                        <a:lstStyle/>
                        <a:p>
                          <a:endParaRPr lang="en-US"/>
                        </a:p>
                      </a:txBody>
                      <a:tcPr anchor="ctr">
                        <a:blipFill>
                          <a:blip r:embed="rId3"/>
                          <a:stretch>
                            <a:fillRect l="-182427" t="-455385" r="-82427" b="-9231"/>
                          </a:stretch>
                        </a:blipFill>
                      </a:tcPr>
                    </a:tc>
                    <a:tc>
                      <a:txBody>
                        <a:bodyPr/>
                        <a:lstStyle/>
                        <a:p>
                          <a:r>
                            <a:rPr lang="en-US" sz="1600" b="0" i="0" kern="1200" dirty="0">
                              <a:solidFill>
                                <a:schemeClr val="dk1"/>
                              </a:solidFill>
                              <a:effectLst/>
                              <a:latin typeface="+mn-lt"/>
                              <a:ea typeface="+mn-ea"/>
                              <a:cs typeface="+mn-cs"/>
                            </a:rPr>
                            <a:t>Useful in multiple regression with several independent variables</a:t>
                          </a:r>
                          <a:endParaRPr lang="en-US" sz="1600" dirty="0"/>
                        </a:p>
                      </a:txBody>
                      <a:tcPr/>
                    </a:tc>
                    <a:extLst>
                      <a:ext uri="{0D108BD9-81ED-4DB2-BD59-A6C34878D82A}">
                        <a16:rowId xmlns:a16="http://schemas.microsoft.com/office/drawing/2014/main" val="3592254238"/>
                      </a:ext>
                    </a:extLst>
                  </a:tr>
                </a:tbl>
              </a:graphicData>
            </a:graphic>
          </p:graphicFrame>
        </mc:Fallback>
      </mc:AlternateContent>
    </p:spTree>
    <p:extLst>
      <p:ext uri="{BB962C8B-B14F-4D97-AF65-F5344CB8AC3E}">
        <p14:creationId xmlns:p14="http://schemas.microsoft.com/office/powerpoint/2010/main" val="1248439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9F0DA-3562-C084-5887-A9B6BDD42457}"/>
              </a:ext>
            </a:extLst>
          </p:cNvPr>
          <p:cNvSpPr>
            <a:spLocks noGrp="1"/>
          </p:cNvSpPr>
          <p:nvPr>
            <p:ph type="title"/>
          </p:nvPr>
        </p:nvSpPr>
        <p:spPr/>
        <p:txBody>
          <a:bodyPr/>
          <a:lstStyle/>
          <a:p>
            <a:r>
              <a:rPr lang="en-US" dirty="0"/>
              <a:t>Classification Metrics</a:t>
            </a:r>
          </a:p>
        </p:txBody>
      </p:sp>
      <p:sp>
        <p:nvSpPr>
          <p:cNvPr id="3" name="Text Placeholder 2">
            <a:extLst>
              <a:ext uri="{FF2B5EF4-FFF2-40B4-BE49-F238E27FC236}">
                <a16:creationId xmlns:a16="http://schemas.microsoft.com/office/drawing/2014/main" id="{CD97C467-633C-FFAD-4C03-6953F55CA03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A2363E-839C-7B7E-6E60-DE3D82C16940}"/>
              </a:ext>
            </a:extLst>
          </p:cNvPr>
          <p:cNvSpPr>
            <a:spLocks noGrp="1"/>
          </p:cNvSpPr>
          <p:nvPr>
            <p:ph type="sldNum" sz="quarter" idx="12"/>
          </p:nvPr>
        </p:nvSpPr>
        <p:spPr/>
        <p:txBody>
          <a:bodyPr/>
          <a:lstStyle/>
          <a:p>
            <a:fld id="{3A98EE3D-8CD1-4C3F-BD1C-C98C9596463C}" type="slidenum">
              <a:rPr lang="en-US" smtClean="0"/>
              <a:t>19</a:t>
            </a:fld>
            <a:endParaRPr lang="en-US" dirty="0"/>
          </a:p>
        </p:txBody>
      </p:sp>
    </p:spTree>
    <p:extLst>
      <p:ext uri="{BB962C8B-B14F-4D97-AF65-F5344CB8AC3E}">
        <p14:creationId xmlns:p14="http://schemas.microsoft.com/office/powerpoint/2010/main" val="3968329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4DF5B-2C1D-2E3B-B2E5-EA7AE6AACD5D}"/>
              </a:ext>
            </a:extLst>
          </p:cNvPr>
          <p:cNvSpPr>
            <a:spLocks noGrp="1"/>
          </p:cNvSpPr>
          <p:nvPr>
            <p:ph type="title"/>
          </p:nvPr>
        </p:nvSpPr>
        <p:spPr/>
        <p:txBody>
          <a:bodyPr/>
          <a:lstStyle/>
          <a:p>
            <a:r>
              <a:rPr lang="en-US" dirty="0"/>
              <a:t>The scikit-Learn Model Development Process</a:t>
            </a:r>
          </a:p>
        </p:txBody>
      </p:sp>
      <p:sp>
        <p:nvSpPr>
          <p:cNvPr id="3" name="Content Placeholder 2">
            <a:extLst>
              <a:ext uri="{FF2B5EF4-FFF2-40B4-BE49-F238E27FC236}">
                <a16:creationId xmlns:a16="http://schemas.microsoft.com/office/drawing/2014/main" id="{324D609D-0276-D594-89B8-7D7F209F9A77}"/>
              </a:ext>
            </a:extLst>
          </p:cNvPr>
          <p:cNvSpPr>
            <a:spLocks noGrp="1"/>
          </p:cNvSpPr>
          <p:nvPr>
            <p:ph idx="1"/>
          </p:nvPr>
        </p:nvSpPr>
        <p:spPr>
          <a:xfrm>
            <a:off x="581192" y="1451113"/>
            <a:ext cx="4348617" cy="4524237"/>
          </a:xfrm>
        </p:spPr>
        <p:txBody>
          <a:bodyPr>
            <a:normAutofit/>
          </a:bodyPr>
          <a:lstStyle/>
          <a:p>
            <a:pPr marL="457200" indent="-457200">
              <a:buFont typeface="+mj-lt"/>
              <a:buAutoNum type="arabicPeriod"/>
            </a:pPr>
            <a:r>
              <a:rPr lang="en-US" sz="2000" dirty="0"/>
              <a:t>Load the Data set</a:t>
            </a:r>
          </a:p>
          <a:p>
            <a:pPr marL="457200" indent="-457200">
              <a:buFont typeface="+mj-lt"/>
              <a:buAutoNum type="arabicPeriod"/>
            </a:pPr>
            <a:r>
              <a:rPr lang="en-US" sz="2000" dirty="0"/>
              <a:t>Break data set into features and target</a:t>
            </a:r>
          </a:p>
          <a:p>
            <a:pPr marL="457200" indent="-457200">
              <a:buFont typeface="+mj-lt"/>
              <a:buAutoNum type="arabicPeriod"/>
            </a:pPr>
            <a:r>
              <a:rPr lang="en-US" sz="2000" dirty="0"/>
              <a:t>Create train/test split</a:t>
            </a:r>
          </a:p>
          <a:p>
            <a:pPr marL="457200" indent="-457200">
              <a:buFont typeface="+mj-lt"/>
              <a:buAutoNum type="arabicPeriod"/>
            </a:pPr>
            <a:r>
              <a:rPr lang="en-US" sz="2000" dirty="0"/>
              <a:t>Initiate the model</a:t>
            </a:r>
          </a:p>
          <a:p>
            <a:pPr marL="457200" indent="-457200">
              <a:buFont typeface="+mj-lt"/>
              <a:buAutoNum type="arabicPeriod"/>
            </a:pPr>
            <a:r>
              <a:rPr lang="en-US" sz="2000" dirty="0"/>
              <a:t>Fit the model to the training data</a:t>
            </a:r>
          </a:p>
          <a:p>
            <a:pPr marL="457200" indent="-457200">
              <a:buFont typeface="+mj-lt"/>
              <a:buAutoNum type="arabicPeriod"/>
            </a:pPr>
            <a:r>
              <a:rPr lang="en-US" sz="2000" dirty="0"/>
              <a:t>Use model to make predictions on the test data</a:t>
            </a:r>
          </a:p>
          <a:p>
            <a:pPr marL="457200" indent="-457200">
              <a:buFont typeface="+mj-lt"/>
              <a:buAutoNum type="arabicPeriod"/>
            </a:pPr>
            <a:r>
              <a:rPr lang="en-US" sz="2000" b="1" dirty="0"/>
              <a:t>Calculate model performance</a:t>
            </a:r>
          </a:p>
        </p:txBody>
      </p:sp>
      <p:sp>
        <p:nvSpPr>
          <p:cNvPr id="4" name="Slide Number Placeholder 3">
            <a:extLst>
              <a:ext uri="{FF2B5EF4-FFF2-40B4-BE49-F238E27FC236}">
                <a16:creationId xmlns:a16="http://schemas.microsoft.com/office/drawing/2014/main" id="{4E5CA955-511E-ED79-FED0-EDA5362B0B71}"/>
              </a:ext>
            </a:extLst>
          </p:cNvPr>
          <p:cNvSpPr>
            <a:spLocks noGrp="1"/>
          </p:cNvSpPr>
          <p:nvPr>
            <p:ph type="sldNum" sz="quarter" idx="12"/>
          </p:nvPr>
        </p:nvSpPr>
        <p:spPr/>
        <p:txBody>
          <a:bodyPr/>
          <a:lstStyle/>
          <a:p>
            <a:fld id="{3A98EE3D-8CD1-4C3F-BD1C-C98C9596463C}" type="slidenum">
              <a:rPr lang="en-US" smtClean="0"/>
              <a:t>2</a:t>
            </a:fld>
            <a:endParaRPr lang="en-US" dirty="0"/>
          </a:p>
        </p:txBody>
      </p:sp>
      <p:pic>
        <p:nvPicPr>
          <p:cNvPr id="5" name="Picture 4">
            <a:extLst>
              <a:ext uri="{FF2B5EF4-FFF2-40B4-BE49-F238E27FC236}">
                <a16:creationId xmlns:a16="http://schemas.microsoft.com/office/drawing/2014/main" id="{6E4194FF-66C3-0D87-7FE6-EDE47685076C}"/>
              </a:ext>
            </a:extLst>
          </p:cNvPr>
          <p:cNvPicPr>
            <a:picLocks noChangeAspect="1"/>
          </p:cNvPicPr>
          <p:nvPr/>
        </p:nvPicPr>
        <p:blipFill>
          <a:blip r:embed="rId3"/>
          <a:stretch>
            <a:fillRect/>
          </a:stretch>
        </p:blipFill>
        <p:spPr>
          <a:xfrm>
            <a:off x="5393882" y="1451113"/>
            <a:ext cx="6216926" cy="4524237"/>
          </a:xfrm>
          <a:prstGeom prst="rect">
            <a:avLst/>
          </a:prstGeom>
        </p:spPr>
      </p:pic>
    </p:spTree>
    <p:extLst>
      <p:ext uri="{BB962C8B-B14F-4D97-AF65-F5344CB8AC3E}">
        <p14:creationId xmlns:p14="http://schemas.microsoft.com/office/powerpoint/2010/main" val="638432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47CB6-B005-1531-6E5A-23BD97FD47B0}"/>
              </a:ext>
            </a:extLst>
          </p:cNvPr>
          <p:cNvSpPr>
            <a:spLocks noGrp="1"/>
          </p:cNvSpPr>
          <p:nvPr>
            <p:ph type="title"/>
          </p:nvPr>
        </p:nvSpPr>
        <p:spPr/>
        <p:txBody>
          <a:bodyPr/>
          <a:lstStyle/>
          <a:p>
            <a:r>
              <a:rPr lang="en-US" dirty="0"/>
              <a:t>Measuring Model Performance with the Confusion Matrix</a:t>
            </a:r>
          </a:p>
        </p:txBody>
      </p:sp>
      <p:sp>
        <p:nvSpPr>
          <p:cNvPr id="3" name="Content Placeholder 2">
            <a:extLst>
              <a:ext uri="{FF2B5EF4-FFF2-40B4-BE49-F238E27FC236}">
                <a16:creationId xmlns:a16="http://schemas.microsoft.com/office/drawing/2014/main" id="{3CB2C319-CB58-8496-919B-612B069352C5}"/>
              </a:ext>
            </a:extLst>
          </p:cNvPr>
          <p:cNvSpPr>
            <a:spLocks noGrp="1"/>
          </p:cNvSpPr>
          <p:nvPr>
            <p:ph idx="1"/>
          </p:nvPr>
        </p:nvSpPr>
        <p:spPr>
          <a:xfrm>
            <a:off x="581192" y="1451113"/>
            <a:ext cx="5259169" cy="4816952"/>
          </a:xfrm>
        </p:spPr>
        <p:txBody>
          <a:bodyPr>
            <a:normAutofit/>
          </a:bodyPr>
          <a:lstStyle/>
          <a:p>
            <a:r>
              <a:rPr lang="en-US" b="0" i="0" dirty="0">
                <a:solidFill>
                  <a:srgbClr val="666666"/>
                </a:solidFill>
                <a:effectLst/>
                <a:latin typeface="Arial" panose="020B0604020202020204" pitchFamily="34" charset="0"/>
              </a:rPr>
              <a:t>A </a:t>
            </a:r>
            <a:r>
              <a:rPr lang="en-US" b="1" i="0" dirty="0">
                <a:solidFill>
                  <a:srgbClr val="666666"/>
                </a:solidFill>
                <a:effectLst/>
                <a:latin typeface="Arial" panose="020B0604020202020204" pitchFamily="34" charset="0"/>
              </a:rPr>
              <a:t>confusion matrix</a:t>
            </a:r>
            <a:r>
              <a:rPr lang="en-US" b="0" i="0" dirty="0">
                <a:solidFill>
                  <a:srgbClr val="666666"/>
                </a:solidFill>
                <a:effectLst/>
                <a:latin typeface="Arial" panose="020B0604020202020204" pitchFamily="34" charset="0"/>
              </a:rPr>
              <a:t> is a N x N matrix where N is total number of target categories (2 x 2 = Binary). </a:t>
            </a:r>
          </a:p>
          <a:p>
            <a:r>
              <a:rPr lang="en-US" b="0" i="0" dirty="0">
                <a:solidFill>
                  <a:srgbClr val="666666"/>
                </a:solidFill>
                <a:effectLst/>
                <a:latin typeface="Arial" panose="020B0604020202020204" pitchFamily="34" charset="0"/>
              </a:rPr>
              <a:t>It compares actual target values to those predicted by the </a:t>
            </a:r>
            <a:r>
              <a:rPr lang="en-US" b="1" i="0" dirty="0">
                <a:solidFill>
                  <a:srgbClr val="666666"/>
                </a:solidFill>
                <a:effectLst/>
                <a:latin typeface="Arial" panose="020B0604020202020204" pitchFamily="34" charset="0"/>
              </a:rPr>
              <a:t>ML model</a:t>
            </a:r>
            <a:r>
              <a:rPr lang="en-US" b="0" i="0" dirty="0">
                <a:solidFill>
                  <a:srgbClr val="666666"/>
                </a:solidFill>
                <a:effectLst/>
                <a:latin typeface="Arial" panose="020B0604020202020204" pitchFamily="34" charset="0"/>
              </a:rPr>
              <a:t>. </a:t>
            </a:r>
          </a:p>
          <a:p>
            <a:r>
              <a:rPr lang="en-US" dirty="0">
                <a:solidFill>
                  <a:srgbClr val="666666"/>
                </a:solidFill>
                <a:latin typeface="Arial" panose="020B0604020202020204" pitchFamily="34" charset="0"/>
              </a:rPr>
              <a:t>Prediction results can be put into four categories:</a:t>
            </a:r>
            <a:endParaRPr lang="en-US" b="0" i="0" dirty="0">
              <a:solidFill>
                <a:srgbClr val="666666"/>
              </a:solidFill>
              <a:effectLst/>
              <a:latin typeface="Arial" panose="020B0604020202020204" pitchFamily="34" charset="0"/>
            </a:endParaRPr>
          </a:p>
          <a:p>
            <a:pPr lvl="1"/>
            <a:r>
              <a:rPr lang="en-US" sz="1900" b="1" dirty="0"/>
              <a:t>TP (True Positive):</a:t>
            </a:r>
            <a:r>
              <a:rPr lang="en-US" sz="1900" dirty="0"/>
              <a:t> Correctly predicted positive instances.</a:t>
            </a:r>
          </a:p>
          <a:p>
            <a:pPr lvl="1"/>
            <a:r>
              <a:rPr lang="en-US" sz="1900" b="1" dirty="0"/>
              <a:t>TN (True Negative):</a:t>
            </a:r>
            <a:r>
              <a:rPr lang="en-US" sz="1900" dirty="0"/>
              <a:t> Correctly predicted negative instances. </a:t>
            </a:r>
          </a:p>
          <a:p>
            <a:pPr lvl="1"/>
            <a:r>
              <a:rPr lang="en-US" sz="1900" b="1" dirty="0"/>
              <a:t>FP (False Positive):</a:t>
            </a:r>
            <a:r>
              <a:rPr lang="en-US" sz="1900" dirty="0"/>
              <a:t> Negative instances incorrectly predicted as positive.</a:t>
            </a:r>
          </a:p>
          <a:p>
            <a:pPr lvl="1"/>
            <a:r>
              <a:rPr lang="en-US" sz="1900" b="1" dirty="0"/>
              <a:t>FN (False Negative):</a:t>
            </a:r>
            <a:r>
              <a:rPr lang="en-US" sz="1900" dirty="0"/>
              <a:t> Positive instances incorrectly predicted as negative.</a:t>
            </a:r>
          </a:p>
        </p:txBody>
      </p:sp>
      <p:sp>
        <p:nvSpPr>
          <p:cNvPr id="4" name="Slide Number Placeholder 3">
            <a:extLst>
              <a:ext uri="{FF2B5EF4-FFF2-40B4-BE49-F238E27FC236}">
                <a16:creationId xmlns:a16="http://schemas.microsoft.com/office/drawing/2014/main" id="{8D53FD7D-BFFB-1A60-8EF1-9E31FB96FE68}"/>
              </a:ext>
            </a:extLst>
          </p:cNvPr>
          <p:cNvSpPr>
            <a:spLocks noGrp="1"/>
          </p:cNvSpPr>
          <p:nvPr>
            <p:ph type="sldNum" sz="quarter" idx="12"/>
          </p:nvPr>
        </p:nvSpPr>
        <p:spPr/>
        <p:txBody>
          <a:bodyPr/>
          <a:lstStyle/>
          <a:p>
            <a:fld id="{3A98EE3D-8CD1-4C3F-BD1C-C98C9596463C}" type="slidenum">
              <a:rPr lang="en-US" smtClean="0"/>
              <a:t>20</a:t>
            </a:fld>
            <a:endParaRPr lang="en-US" dirty="0"/>
          </a:p>
        </p:txBody>
      </p:sp>
      <p:pic>
        <p:nvPicPr>
          <p:cNvPr id="2050" name="Picture 2" descr="How to interpret a confusion matrix for a machine learning model">
            <a:extLst>
              <a:ext uri="{FF2B5EF4-FFF2-40B4-BE49-F238E27FC236}">
                <a16:creationId xmlns:a16="http://schemas.microsoft.com/office/drawing/2014/main" id="{D371CC10-BA61-1C05-C9DD-6E366C5CCE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41" t="7957" r="18572" b="10238"/>
          <a:stretch/>
        </p:blipFill>
        <p:spPr bwMode="auto">
          <a:xfrm>
            <a:off x="5708299" y="1582568"/>
            <a:ext cx="5902508" cy="3692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090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71B6B0-8960-C3DE-DC7B-033491E903FD}"/>
              </a:ext>
            </a:extLst>
          </p:cNvPr>
          <p:cNvSpPr>
            <a:spLocks noGrp="1"/>
          </p:cNvSpPr>
          <p:nvPr>
            <p:ph type="title"/>
          </p:nvPr>
        </p:nvSpPr>
        <p:spPr>
          <a:xfrm>
            <a:off x="575894" y="729658"/>
            <a:ext cx="5663155" cy="686189"/>
          </a:xfrm>
        </p:spPr>
        <p:txBody>
          <a:bodyPr>
            <a:normAutofit/>
          </a:bodyPr>
          <a:lstStyle/>
          <a:p>
            <a:r>
              <a:rPr lang="en-US" dirty="0"/>
              <a:t>Accuracy</a:t>
            </a:r>
          </a:p>
        </p:txBody>
      </p:sp>
      <p:sp>
        <p:nvSpPr>
          <p:cNvPr id="4" name="Slide Number Placeholder 3">
            <a:extLst>
              <a:ext uri="{FF2B5EF4-FFF2-40B4-BE49-F238E27FC236}">
                <a16:creationId xmlns:a16="http://schemas.microsoft.com/office/drawing/2014/main" id="{47DE77E0-4DFD-C4EA-A42E-603756768282}"/>
              </a:ext>
            </a:extLst>
          </p:cNvPr>
          <p:cNvSpPr>
            <a:spLocks noGrp="1"/>
          </p:cNvSpPr>
          <p:nvPr>
            <p:ph type="sldNum" sz="quarter" idx="12"/>
          </p:nvPr>
        </p:nvSpPr>
        <p:spPr/>
        <p:txBody>
          <a:bodyPr/>
          <a:lstStyle/>
          <a:p>
            <a:fld id="{3A98EE3D-8CD1-4C3F-BD1C-C98C9596463C}" type="slidenum">
              <a:rPr lang="en-US" smtClean="0"/>
              <a:t>21</a:t>
            </a:fld>
            <a:endParaRPr lang="en-US" dirty="0"/>
          </a:p>
        </p:txBody>
      </p:sp>
      <p:pic>
        <p:nvPicPr>
          <p:cNvPr id="4098" name="Picture 2" descr="Accuracy metric formula">
            <a:extLst>
              <a:ext uri="{FF2B5EF4-FFF2-40B4-BE49-F238E27FC236}">
                <a16:creationId xmlns:a16="http://schemas.microsoft.com/office/drawing/2014/main" id="{28C3C141-BA33-02EF-5AAB-7D3FDF3536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57" t="35914" r="12036" b="30323"/>
          <a:stretch/>
        </p:blipFill>
        <p:spPr bwMode="auto">
          <a:xfrm>
            <a:off x="6502492" y="2456492"/>
            <a:ext cx="5294670" cy="12481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ccuracy prediction formula">
            <a:extLst>
              <a:ext uri="{FF2B5EF4-FFF2-40B4-BE49-F238E27FC236}">
                <a16:creationId xmlns:a16="http://schemas.microsoft.com/office/drawing/2014/main" id="{E8882710-E5A3-87C3-796B-977BC7C476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573" t="37134" r="13407" b="29102"/>
          <a:stretch/>
        </p:blipFill>
        <p:spPr bwMode="auto">
          <a:xfrm>
            <a:off x="6502491" y="3849273"/>
            <a:ext cx="5294671" cy="12731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ow to interpret a confusion matrix for a machine learning model">
            <a:extLst>
              <a:ext uri="{FF2B5EF4-FFF2-40B4-BE49-F238E27FC236}">
                <a16:creationId xmlns:a16="http://schemas.microsoft.com/office/drawing/2014/main" id="{98AFB22D-C8FA-01EC-9B49-0D414B4B58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841" t="7957" r="18572" b="10238"/>
          <a:stretch/>
        </p:blipFill>
        <p:spPr bwMode="auto">
          <a:xfrm>
            <a:off x="306348" y="1730400"/>
            <a:ext cx="5932701" cy="37117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C0B6E19-E135-C8FD-4D02-33484839B144}"/>
              </a:ext>
            </a:extLst>
          </p:cNvPr>
          <p:cNvSpPr txBox="1"/>
          <p:nvPr/>
        </p:nvSpPr>
        <p:spPr>
          <a:xfrm>
            <a:off x="6502491" y="1155046"/>
            <a:ext cx="4361697" cy="830997"/>
          </a:xfrm>
          <a:prstGeom prst="rect">
            <a:avLst/>
          </a:prstGeom>
          <a:noFill/>
        </p:spPr>
        <p:txBody>
          <a:bodyPr wrap="square" rtlCol="0">
            <a:spAutoFit/>
          </a:bodyPr>
          <a:lstStyle/>
          <a:p>
            <a:r>
              <a:rPr lang="en-US" sz="2400" dirty="0"/>
              <a:t>When is model accuracy NOT a good measure of performance?</a:t>
            </a:r>
          </a:p>
        </p:txBody>
      </p:sp>
    </p:spTree>
    <p:extLst>
      <p:ext uri="{BB962C8B-B14F-4D97-AF65-F5344CB8AC3E}">
        <p14:creationId xmlns:p14="http://schemas.microsoft.com/office/powerpoint/2010/main" val="207417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dissolve">
                                      <p:cBhvr>
                                        <p:cTn id="12" dur="500"/>
                                        <p:tgtEl>
                                          <p:spTgt spid="409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animEffect transition="in" filter="dissolve">
                                      <p:cBhvr>
                                        <p:cTn id="17" dur="500"/>
                                        <p:tgtEl>
                                          <p:spTgt spid="410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45AA8-4163-2FE8-0CF2-30E612C4BB7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B286C00-E766-091D-EE78-81CD949C6748}"/>
              </a:ext>
            </a:extLst>
          </p:cNvPr>
          <p:cNvSpPr>
            <a:spLocks noGrp="1"/>
          </p:cNvSpPr>
          <p:nvPr>
            <p:ph type="title"/>
          </p:nvPr>
        </p:nvSpPr>
        <p:spPr>
          <a:xfrm>
            <a:off x="575894" y="729658"/>
            <a:ext cx="5663155" cy="686189"/>
          </a:xfrm>
        </p:spPr>
        <p:txBody>
          <a:bodyPr>
            <a:normAutofit/>
          </a:bodyPr>
          <a:lstStyle/>
          <a:p>
            <a:r>
              <a:rPr lang="en-US" dirty="0"/>
              <a:t>Precision and Recall</a:t>
            </a:r>
          </a:p>
        </p:txBody>
      </p:sp>
      <p:sp>
        <p:nvSpPr>
          <p:cNvPr id="4" name="Slide Number Placeholder 3">
            <a:extLst>
              <a:ext uri="{FF2B5EF4-FFF2-40B4-BE49-F238E27FC236}">
                <a16:creationId xmlns:a16="http://schemas.microsoft.com/office/drawing/2014/main" id="{6D999466-1863-859B-D167-A65990C0A47B}"/>
              </a:ext>
            </a:extLst>
          </p:cNvPr>
          <p:cNvSpPr>
            <a:spLocks noGrp="1"/>
          </p:cNvSpPr>
          <p:nvPr>
            <p:ph type="sldNum" sz="quarter" idx="12"/>
          </p:nvPr>
        </p:nvSpPr>
        <p:spPr/>
        <p:txBody>
          <a:bodyPr/>
          <a:lstStyle/>
          <a:p>
            <a:fld id="{3A98EE3D-8CD1-4C3F-BD1C-C98C9596463C}" type="slidenum">
              <a:rPr lang="en-US" smtClean="0"/>
              <a:t>22</a:t>
            </a:fld>
            <a:endParaRPr lang="en-US" dirty="0"/>
          </a:p>
        </p:txBody>
      </p:sp>
      <p:pic>
        <p:nvPicPr>
          <p:cNvPr id="5" name="Picture 2" descr="How to interpret a confusion matrix for a machine learning model">
            <a:extLst>
              <a:ext uri="{FF2B5EF4-FFF2-40B4-BE49-F238E27FC236}">
                <a16:creationId xmlns:a16="http://schemas.microsoft.com/office/drawing/2014/main" id="{989DD746-66F2-3FD8-A247-96195A0C41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41" t="7957" r="18572" b="10238"/>
          <a:stretch/>
        </p:blipFill>
        <p:spPr bwMode="auto">
          <a:xfrm>
            <a:off x="129372" y="1730400"/>
            <a:ext cx="5932701" cy="37117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60FBE65-EFE4-6925-308B-160EEA7B886B}"/>
              </a:ext>
            </a:extLst>
          </p:cNvPr>
          <p:cNvSpPr txBox="1"/>
          <p:nvPr/>
        </p:nvSpPr>
        <p:spPr>
          <a:xfrm>
            <a:off x="6318561" y="1376457"/>
            <a:ext cx="5371761" cy="1015663"/>
          </a:xfrm>
          <a:prstGeom prst="rect">
            <a:avLst/>
          </a:prstGeom>
          <a:noFill/>
        </p:spPr>
        <p:txBody>
          <a:bodyPr wrap="square">
            <a:spAutoFit/>
          </a:bodyPr>
          <a:lstStyle/>
          <a:p>
            <a:r>
              <a:rPr lang="en-US" sz="2000" b="1" i="0" dirty="0">
                <a:solidFill>
                  <a:srgbClr val="40454F"/>
                </a:solidFill>
                <a:effectLst/>
              </a:rPr>
              <a:t>Precision</a:t>
            </a:r>
            <a:r>
              <a:rPr lang="en-US" sz="2000" b="0" i="0" dirty="0">
                <a:solidFill>
                  <a:srgbClr val="40454F"/>
                </a:solidFill>
                <a:effectLst/>
              </a:rPr>
              <a:t> is a metric that measures how often a machine learning model correctly predicts the positive class.</a:t>
            </a:r>
            <a:endParaRPr lang="en-US" sz="2000" dirty="0"/>
          </a:p>
        </p:txBody>
      </p:sp>
      <p:pic>
        <p:nvPicPr>
          <p:cNvPr id="6146" name="Picture 2" descr="Precision metric formula">
            <a:extLst>
              <a:ext uri="{FF2B5EF4-FFF2-40B4-BE49-F238E27FC236}">
                <a16:creationId xmlns:a16="http://schemas.microsoft.com/office/drawing/2014/main" id="{49B49F03-D1C2-7E0A-CD5F-C82F6A2F6F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31" t="37634" r="5864" b="32689"/>
          <a:stretch/>
        </p:blipFill>
        <p:spPr bwMode="auto">
          <a:xfrm>
            <a:off x="6394797" y="2433413"/>
            <a:ext cx="5216013" cy="9955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39CC15F-2DCF-B5A1-0146-81C38811CC16}"/>
              </a:ext>
            </a:extLst>
          </p:cNvPr>
          <p:cNvSpPr txBox="1"/>
          <p:nvPr/>
        </p:nvSpPr>
        <p:spPr>
          <a:xfrm>
            <a:off x="6318561" y="3623175"/>
            <a:ext cx="5371761" cy="1631216"/>
          </a:xfrm>
          <a:prstGeom prst="rect">
            <a:avLst/>
          </a:prstGeom>
          <a:noFill/>
        </p:spPr>
        <p:txBody>
          <a:bodyPr wrap="square">
            <a:spAutoFit/>
          </a:bodyPr>
          <a:lstStyle/>
          <a:p>
            <a:r>
              <a:rPr lang="en-US" sz="2000" b="1" i="0" dirty="0">
                <a:solidFill>
                  <a:srgbClr val="40454F"/>
                </a:solidFill>
                <a:effectLst/>
                <a:latin typeface="Manrope"/>
              </a:rPr>
              <a:t>Recall</a:t>
            </a:r>
            <a:r>
              <a:rPr lang="en-US" sz="2000" b="0" i="0" dirty="0">
                <a:solidFill>
                  <a:srgbClr val="40454F"/>
                </a:solidFill>
                <a:effectLst/>
                <a:latin typeface="Manrope"/>
              </a:rPr>
              <a:t> is a metric that measures how often a machine learning model correctly identifies positive instances (true positives) from all the actual positive samples in the dataset. (</a:t>
            </a:r>
            <a:r>
              <a:rPr lang="en-US" sz="2000" b="1" i="0" dirty="0">
                <a:solidFill>
                  <a:srgbClr val="40454F"/>
                </a:solidFill>
                <a:effectLst/>
                <a:latin typeface="Manrope"/>
              </a:rPr>
              <a:t>True Positive Rate)</a:t>
            </a:r>
            <a:endParaRPr lang="en-US" sz="2000" dirty="0"/>
          </a:p>
        </p:txBody>
      </p:sp>
      <p:pic>
        <p:nvPicPr>
          <p:cNvPr id="6148" name="Picture 4" descr="Recall metric formula">
            <a:extLst>
              <a:ext uri="{FF2B5EF4-FFF2-40B4-BE49-F238E27FC236}">
                <a16:creationId xmlns:a16="http://schemas.microsoft.com/office/drawing/2014/main" id="{62CE62B8-BD2A-7AAE-03F2-39E688BD70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589" t="39467" r="6173" b="33241"/>
          <a:stretch/>
        </p:blipFill>
        <p:spPr bwMode="auto">
          <a:xfrm>
            <a:off x="6345090" y="5182484"/>
            <a:ext cx="5265720" cy="995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67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1FF7C-7F9E-1C55-26E1-6A90FF4C8EA8}"/>
              </a:ext>
            </a:extLst>
          </p:cNvPr>
          <p:cNvSpPr>
            <a:spLocks noGrp="1"/>
          </p:cNvSpPr>
          <p:nvPr>
            <p:ph type="title"/>
          </p:nvPr>
        </p:nvSpPr>
        <p:spPr/>
        <p:txBody>
          <a:bodyPr/>
          <a:lstStyle/>
          <a:p>
            <a:r>
              <a:rPr lang="en-US" dirty="0"/>
              <a:t>Precision-Recall Tradeoff Examples</a:t>
            </a:r>
          </a:p>
        </p:txBody>
      </p:sp>
      <p:sp>
        <p:nvSpPr>
          <p:cNvPr id="3" name="Content Placeholder 2">
            <a:extLst>
              <a:ext uri="{FF2B5EF4-FFF2-40B4-BE49-F238E27FC236}">
                <a16:creationId xmlns:a16="http://schemas.microsoft.com/office/drawing/2014/main" id="{160AB863-A35A-FB4A-74C4-ACA7B6A4E17C}"/>
              </a:ext>
            </a:extLst>
          </p:cNvPr>
          <p:cNvSpPr>
            <a:spLocks noGrp="1"/>
          </p:cNvSpPr>
          <p:nvPr>
            <p:ph idx="1"/>
          </p:nvPr>
        </p:nvSpPr>
        <p:spPr>
          <a:xfrm>
            <a:off x="581192" y="1451113"/>
            <a:ext cx="11029615" cy="4871310"/>
          </a:xfrm>
        </p:spPr>
        <p:txBody>
          <a:bodyPr>
            <a:normAutofit/>
          </a:bodyPr>
          <a:lstStyle/>
          <a:p>
            <a:pPr marL="0" indent="0">
              <a:buNone/>
            </a:pPr>
            <a:r>
              <a:rPr lang="en-US" sz="1400" b="1" dirty="0"/>
              <a:t>1. Medical Diagnostics (Want High Recall)</a:t>
            </a:r>
            <a:endParaRPr lang="en-US" sz="1400" dirty="0"/>
          </a:p>
          <a:p>
            <a:r>
              <a:rPr lang="en-US" sz="1400" dirty="0"/>
              <a:t>Catch all true cases (↓ false negatives). </a:t>
            </a:r>
          </a:p>
          <a:p>
            <a:r>
              <a:rPr lang="en-US" sz="1400" dirty="0"/>
              <a:t>May increase false positives.</a:t>
            </a:r>
          </a:p>
          <a:p>
            <a:pPr marL="0" indent="0">
              <a:buNone/>
            </a:pPr>
            <a:r>
              <a:rPr lang="en-US" sz="1400" b="1" dirty="0"/>
              <a:t>2. Email Spam Filtering (Want High Precision)</a:t>
            </a:r>
          </a:p>
          <a:p>
            <a:r>
              <a:rPr lang="en-US" sz="1400" dirty="0"/>
              <a:t>Avoid flagging real emails as spam.</a:t>
            </a:r>
          </a:p>
          <a:p>
            <a:r>
              <a:rPr lang="en-US" sz="1400" dirty="0"/>
              <a:t>May miss some spam messages.</a:t>
            </a:r>
          </a:p>
          <a:p>
            <a:pPr marL="0" indent="0">
              <a:buNone/>
            </a:pPr>
            <a:r>
              <a:rPr lang="en-US" sz="1400" b="1" dirty="0"/>
              <a:t>3. Fraud Detection in Finance</a:t>
            </a:r>
          </a:p>
          <a:p>
            <a:r>
              <a:rPr lang="en-US" sz="1400" dirty="0"/>
              <a:t>High recall catches more fraud.</a:t>
            </a:r>
          </a:p>
          <a:p>
            <a:r>
              <a:rPr lang="en-US" sz="1400" dirty="0"/>
              <a:t>High precision reduces false alarms.</a:t>
            </a:r>
          </a:p>
          <a:p>
            <a:pPr marL="0" indent="0">
              <a:buNone/>
            </a:pPr>
            <a:r>
              <a:rPr lang="en-US" sz="1400" b="1" dirty="0"/>
              <a:t>5. Product Recommendation Systems</a:t>
            </a:r>
          </a:p>
          <a:p>
            <a:r>
              <a:rPr lang="en-US" sz="1400" dirty="0"/>
              <a:t>High precision: relevant suggestions.</a:t>
            </a:r>
          </a:p>
          <a:p>
            <a:r>
              <a:rPr lang="en-US" sz="1400" dirty="0"/>
              <a:t>High recall: diverse recommendations.</a:t>
            </a:r>
          </a:p>
        </p:txBody>
      </p:sp>
      <p:sp>
        <p:nvSpPr>
          <p:cNvPr id="4" name="Slide Number Placeholder 3">
            <a:extLst>
              <a:ext uri="{FF2B5EF4-FFF2-40B4-BE49-F238E27FC236}">
                <a16:creationId xmlns:a16="http://schemas.microsoft.com/office/drawing/2014/main" id="{F8FCD72A-74A9-4C8F-802E-4974FC3ED1CD}"/>
              </a:ext>
            </a:extLst>
          </p:cNvPr>
          <p:cNvSpPr>
            <a:spLocks noGrp="1"/>
          </p:cNvSpPr>
          <p:nvPr>
            <p:ph type="sldNum" sz="quarter" idx="12"/>
          </p:nvPr>
        </p:nvSpPr>
        <p:spPr/>
        <p:txBody>
          <a:bodyPr/>
          <a:lstStyle/>
          <a:p>
            <a:fld id="{3A98EE3D-8CD1-4C3F-BD1C-C98C9596463C}" type="slidenum">
              <a:rPr lang="en-US" smtClean="0"/>
              <a:t>23</a:t>
            </a:fld>
            <a:endParaRPr lang="en-US" dirty="0"/>
          </a:p>
        </p:txBody>
      </p:sp>
    </p:spTree>
    <p:extLst>
      <p:ext uri="{BB962C8B-B14F-4D97-AF65-F5344CB8AC3E}">
        <p14:creationId xmlns:p14="http://schemas.microsoft.com/office/powerpoint/2010/main" val="360979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5C10C6-013D-93A0-76B3-415F7F3585D7}"/>
              </a:ext>
            </a:extLst>
          </p:cNvPr>
          <p:cNvSpPr>
            <a:spLocks noGrp="1"/>
          </p:cNvSpPr>
          <p:nvPr>
            <p:ph type="sldNum" sz="quarter" idx="12"/>
          </p:nvPr>
        </p:nvSpPr>
        <p:spPr/>
        <p:txBody>
          <a:bodyPr/>
          <a:lstStyle/>
          <a:p>
            <a:fld id="{3A98EE3D-8CD1-4C3F-BD1C-C98C9596463C}" type="slidenum">
              <a:rPr lang="en-US" smtClean="0"/>
              <a:t>24</a:t>
            </a:fld>
            <a:endParaRPr lang="en-US" dirty="0"/>
          </a:p>
        </p:txBody>
      </p:sp>
      <p:pic>
        <p:nvPicPr>
          <p:cNvPr id="1026" name="Picture 2" descr="Amazon.com: I spy trinkets Collection #1, 1-4cm, Set of 50 trinkets : Arts,  Crafts &amp; Sewing">
            <a:extLst>
              <a:ext uri="{FF2B5EF4-FFF2-40B4-BE49-F238E27FC236}">
                <a16:creationId xmlns:a16="http://schemas.microsoft.com/office/drawing/2014/main" id="{0CAFF479-F935-3938-D2A4-9046F39B8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2372" y="902695"/>
            <a:ext cx="8609803" cy="5703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033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9C20-6C64-6619-356D-2509B1D05E65}"/>
              </a:ext>
            </a:extLst>
          </p:cNvPr>
          <p:cNvSpPr>
            <a:spLocks noGrp="1"/>
          </p:cNvSpPr>
          <p:nvPr>
            <p:ph type="title"/>
          </p:nvPr>
        </p:nvSpPr>
        <p:spPr/>
        <p:txBody>
          <a:bodyPr/>
          <a:lstStyle/>
          <a:p>
            <a:r>
              <a:rPr lang="en-US" dirty="0"/>
              <a:t>Eye Spy - Recall</a:t>
            </a:r>
          </a:p>
        </p:txBody>
      </p:sp>
      <p:sp>
        <p:nvSpPr>
          <p:cNvPr id="3" name="Content Placeholder 2">
            <a:extLst>
              <a:ext uri="{FF2B5EF4-FFF2-40B4-BE49-F238E27FC236}">
                <a16:creationId xmlns:a16="http://schemas.microsoft.com/office/drawing/2014/main" id="{E8AB5CCF-D23A-42A3-A336-BAFF079983A4}"/>
              </a:ext>
            </a:extLst>
          </p:cNvPr>
          <p:cNvSpPr>
            <a:spLocks noGrp="1"/>
          </p:cNvSpPr>
          <p:nvPr>
            <p:ph sz="half" idx="1"/>
          </p:nvPr>
        </p:nvSpPr>
        <p:spPr/>
        <p:txBody>
          <a:bodyPr anchor="t"/>
          <a:lstStyle/>
          <a:p>
            <a:r>
              <a:rPr lang="en-US" dirty="0"/>
              <a:t>Name all items you can remember that represent animals.</a:t>
            </a:r>
          </a:p>
        </p:txBody>
      </p:sp>
      <p:sp>
        <p:nvSpPr>
          <p:cNvPr id="4" name="Content Placeholder 3">
            <a:extLst>
              <a:ext uri="{FF2B5EF4-FFF2-40B4-BE49-F238E27FC236}">
                <a16:creationId xmlns:a16="http://schemas.microsoft.com/office/drawing/2014/main" id="{1F153CAE-1CE1-2585-248D-911C0DA1CE25}"/>
              </a:ext>
            </a:extLst>
          </p:cNvPr>
          <p:cNvSpPr>
            <a:spLocks noGrp="1"/>
          </p:cNvSpPr>
          <p:nvPr>
            <p:ph sz="half" idx="2"/>
          </p:nvPr>
        </p:nvSpPr>
        <p:spPr/>
        <p:txBody>
          <a:bodyPr anchor="t"/>
          <a:lstStyle/>
          <a:p>
            <a:r>
              <a:rPr lang="en-US" dirty="0"/>
              <a:t>Name all items you can remember that are edible.</a:t>
            </a:r>
          </a:p>
        </p:txBody>
      </p:sp>
      <p:sp>
        <p:nvSpPr>
          <p:cNvPr id="5" name="Slide Number Placeholder 4">
            <a:extLst>
              <a:ext uri="{FF2B5EF4-FFF2-40B4-BE49-F238E27FC236}">
                <a16:creationId xmlns:a16="http://schemas.microsoft.com/office/drawing/2014/main" id="{B7201699-0852-9D96-500F-6AA4520E124F}"/>
              </a:ext>
            </a:extLst>
          </p:cNvPr>
          <p:cNvSpPr>
            <a:spLocks noGrp="1"/>
          </p:cNvSpPr>
          <p:nvPr>
            <p:ph type="sldNum" sz="quarter" idx="12"/>
          </p:nvPr>
        </p:nvSpPr>
        <p:spPr/>
        <p:txBody>
          <a:bodyPr/>
          <a:lstStyle/>
          <a:p>
            <a:fld id="{3A98EE3D-8CD1-4C3F-BD1C-C98C9596463C}" type="slidenum">
              <a:rPr lang="en-US" smtClean="0"/>
              <a:t>25</a:t>
            </a:fld>
            <a:endParaRPr lang="en-US" dirty="0"/>
          </a:p>
        </p:txBody>
      </p:sp>
    </p:spTree>
    <p:extLst>
      <p:ext uri="{BB962C8B-B14F-4D97-AF65-F5344CB8AC3E}">
        <p14:creationId xmlns:p14="http://schemas.microsoft.com/office/powerpoint/2010/main" val="21459459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8759C-2E56-A4CE-C518-379B5470C900}"/>
              </a:ext>
            </a:extLst>
          </p:cNvPr>
          <p:cNvSpPr>
            <a:spLocks noGrp="1"/>
          </p:cNvSpPr>
          <p:nvPr>
            <p:ph type="title"/>
          </p:nvPr>
        </p:nvSpPr>
        <p:spPr/>
        <p:txBody>
          <a:bodyPr/>
          <a:lstStyle/>
          <a:p>
            <a:r>
              <a:rPr lang="en-US" dirty="0"/>
              <a:t>F1-Score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82C6999-EC99-F365-8A1F-EEEFE747D816}"/>
                  </a:ext>
                </a:extLst>
              </p:cNvPr>
              <p:cNvSpPr>
                <a:spLocks noGrp="1"/>
              </p:cNvSpPr>
              <p:nvPr>
                <p:ph idx="1"/>
              </p:nvPr>
            </p:nvSpPr>
            <p:spPr>
              <a:xfrm>
                <a:off x="581193" y="1451113"/>
                <a:ext cx="5514808" cy="4524237"/>
              </a:xfrm>
            </p:spPr>
            <p:txBody>
              <a:bodyPr anchor="t">
                <a:normAutofit fontScale="92500"/>
              </a:bodyPr>
              <a:lstStyle/>
              <a:p>
                <a:r>
                  <a:rPr lang="en-US" dirty="0"/>
                  <a:t>Combines two fundamental metrics: </a:t>
                </a:r>
                <a:r>
                  <a:rPr lang="en-US" b="1" dirty="0"/>
                  <a:t>Precision</a:t>
                </a:r>
                <a:r>
                  <a:rPr lang="en-US" dirty="0"/>
                  <a:t> and </a:t>
                </a:r>
                <a:r>
                  <a:rPr lang="en-US" b="1" dirty="0"/>
                  <a:t>Recall</a:t>
                </a:r>
                <a:r>
                  <a:rPr lang="en-US" dirty="0"/>
                  <a:t>, providing a single measure that balances both metrics.</a:t>
                </a:r>
              </a:p>
              <a:p>
                <a:r>
                  <a:rPr lang="en-US" dirty="0"/>
                  <a:t>The F1-score is the </a:t>
                </a:r>
                <a:r>
                  <a:rPr lang="en-US" b="1" dirty="0"/>
                  <a:t>harmonic mean </a:t>
                </a:r>
                <a:r>
                  <a:rPr lang="en-US" dirty="0"/>
                  <a:t>of Precision and Recall, offering a balance between the two. </a:t>
                </a:r>
              </a:p>
              <a:p>
                <a:r>
                  <a:rPr lang="en-US" dirty="0"/>
                  <a:t>It is particularly useful when the cost of false positives and false negatives is high, and when the class distribution is imbalanced.</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𝐹</m:t>
                      </m:r>
                      <m:r>
                        <a:rPr lang="en-US" sz="2000" b="0" i="1" smtClean="0">
                          <a:latin typeface="Cambria Math" panose="02040503050406030204" pitchFamily="18" charset="0"/>
                        </a:rPr>
                        <m:t>1−</m:t>
                      </m:r>
                      <m:r>
                        <a:rPr lang="en-US" sz="2000" b="0" i="1" smtClean="0">
                          <a:latin typeface="Cambria Math" panose="02040503050406030204" pitchFamily="18" charset="0"/>
                        </a:rPr>
                        <m:t>𝑆𝑐𝑜𝑟𝑒</m:t>
                      </m:r>
                      <m:r>
                        <a:rPr lang="en-US" sz="2000" b="0" i="1" smtClean="0">
                          <a:latin typeface="Cambria Math" panose="02040503050406030204" pitchFamily="18" charset="0"/>
                        </a:rPr>
                        <m:t>=2 ∗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𝑃𝑟𝑒𝑐𝑖𝑠𝑖𝑜𝑛</m:t>
                          </m:r>
                          <m:r>
                            <a:rPr lang="en-US" sz="2000" b="0" i="1" smtClean="0">
                              <a:latin typeface="Cambria Math" panose="02040503050406030204" pitchFamily="18" charset="0"/>
                            </a:rPr>
                            <m:t> ∗</m:t>
                          </m:r>
                          <m:r>
                            <a:rPr lang="en-US" sz="2000" b="0" i="1" smtClean="0">
                              <a:latin typeface="Cambria Math" panose="02040503050406030204" pitchFamily="18" charset="0"/>
                            </a:rPr>
                            <m:t>𝑅𝑒𝑐𝑎𝑙𝑙</m:t>
                          </m:r>
                        </m:num>
                        <m:den>
                          <m:r>
                            <a:rPr lang="en-US" sz="2000" b="0" i="1" smtClean="0">
                              <a:latin typeface="Cambria Math" panose="02040503050406030204" pitchFamily="18" charset="0"/>
                            </a:rPr>
                            <m:t>𝑃𝑟𝑒𝑐𝑖𝑠𝑖𝑜𝑛</m:t>
                          </m:r>
                          <m:r>
                            <a:rPr lang="en-US" sz="2000" b="0" i="1" smtClean="0">
                              <a:latin typeface="Cambria Math" panose="02040503050406030204" pitchFamily="18" charset="0"/>
                            </a:rPr>
                            <m:t>+</m:t>
                          </m:r>
                          <m:r>
                            <a:rPr lang="en-US" sz="2000" b="0" i="1" smtClean="0">
                              <a:latin typeface="Cambria Math" panose="02040503050406030204" pitchFamily="18" charset="0"/>
                            </a:rPr>
                            <m:t>𝑅𝑒𝑐𝑎𝑙𝑙</m:t>
                          </m:r>
                        </m:den>
                      </m:f>
                    </m:oMath>
                  </m:oMathPara>
                </a14:m>
                <a:endParaRPr lang="en-US" dirty="0"/>
              </a:p>
              <a:p>
                <a:endParaRPr lang="en-US" dirty="0"/>
              </a:p>
              <a:p>
                <a:r>
                  <a:rPr lang="en-US" dirty="0"/>
                  <a:t>This formula ensures that the F1-score is high only when both Precision and Recall are high.</a:t>
                </a:r>
              </a:p>
            </p:txBody>
          </p:sp>
        </mc:Choice>
        <mc:Fallback xmlns="">
          <p:sp>
            <p:nvSpPr>
              <p:cNvPr id="4" name="Content Placeholder 3">
                <a:extLst>
                  <a:ext uri="{FF2B5EF4-FFF2-40B4-BE49-F238E27FC236}">
                    <a16:creationId xmlns:a16="http://schemas.microsoft.com/office/drawing/2014/main" id="{B82C6999-EC99-F365-8A1F-EEEFE747D816}"/>
                  </a:ext>
                </a:extLst>
              </p:cNvPr>
              <p:cNvSpPr>
                <a:spLocks noGrp="1" noRot="1" noChangeAspect="1" noMove="1" noResize="1" noEditPoints="1" noAdjustHandles="1" noChangeArrowheads="1" noChangeShapeType="1" noTextEdit="1"/>
              </p:cNvSpPr>
              <p:nvPr>
                <p:ph idx="1"/>
              </p:nvPr>
            </p:nvSpPr>
            <p:spPr>
              <a:xfrm>
                <a:off x="581193" y="1451113"/>
                <a:ext cx="5514808" cy="4524237"/>
              </a:xfrm>
              <a:blipFill>
                <a:blip r:embed="rId2"/>
                <a:stretch>
                  <a:fillRect l="-229" t="-560" r="-688"/>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7071EEB2-58B0-CBC3-8E2C-D794D40CD92D}"/>
              </a:ext>
            </a:extLst>
          </p:cNvPr>
          <p:cNvSpPr>
            <a:spLocks noGrp="1"/>
          </p:cNvSpPr>
          <p:nvPr>
            <p:ph type="sldNum" sz="quarter" idx="12"/>
          </p:nvPr>
        </p:nvSpPr>
        <p:spPr/>
        <p:txBody>
          <a:bodyPr/>
          <a:lstStyle/>
          <a:p>
            <a:fld id="{3A98EE3D-8CD1-4C3F-BD1C-C98C9596463C}" type="slidenum">
              <a:rPr lang="en-US" smtClean="0"/>
              <a:t>26</a:t>
            </a:fld>
            <a:endParaRPr lang="en-US" dirty="0"/>
          </a:p>
        </p:txBody>
      </p:sp>
      <p:pic>
        <p:nvPicPr>
          <p:cNvPr id="5" name="Picture 4">
            <a:extLst>
              <a:ext uri="{FF2B5EF4-FFF2-40B4-BE49-F238E27FC236}">
                <a16:creationId xmlns:a16="http://schemas.microsoft.com/office/drawing/2014/main" id="{BE8DDC0B-F55D-BF34-C190-240760EDA350}"/>
              </a:ext>
            </a:extLst>
          </p:cNvPr>
          <p:cNvPicPr>
            <a:picLocks noChangeAspect="1"/>
          </p:cNvPicPr>
          <p:nvPr/>
        </p:nvPicPr>
        <p:blipFill>
          <a:blip r:embed="rId3"/>
          <a:stretch>
            <a:fillRect/>
          </a:stretch>
        </p:blipFill>
        <p:spPr>
          <a:xfrm>
            <a:off x="6511664" y="977243"/>
            <a:ext cx="4189713" cy="5078440"/>
          </a:xfrm>
          <a:prstGeom prst="rect">
            <a:avLst/>
          </a:prstGeom>
        </p:spPr>
      </p:pic>
    </p:spTree>
    <p:extLst>
      <p:ext uri="{BB962C8B-B14F-4D97-AF65-F5344CB8AC3E}">
        <p14:creationId xmlns:p14="http://schemas.microsoft.com/office/powerpoint/2010/main" val="3806792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47DCE-FAF4-3297-FE53-33EEDA689802}"/>
              </a:ext>
            </a:extLst>
          </p:cNvPr>
          <p:cNvSpPr>
            <a:spLocks noGrp="1"/>
          </p:cNvSpPr>
          <p:nvPr>
            <p:ph type="title"/>
          </p:nvPr>
        </p:nvSpPr>
        <p:spPr/>
        <p:txBody>
          <a:bodyPr/>
          <a:lstStyle/>
          <a:p>
            <a:r>
              <a:rPr lang="en-US" dirty="0"/>
              <a:t>Multiclass Confusion matrix</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B85A28D-B124-6A12-C847-39DA6E4574EC}"/>
                  </a:ext>
                </a:extLst>
              </p:cNvPr>
              <p:cNvSpPr>
                <a:spLocks noGrp="1"/>
              </p:cNvSpPr>
              <p:nvPr>
                <p:ph idx="1"/>
              </p:nvPr>
            </p:nvSpPr>
            <p:spPr>
              <a:xfrm>
                <a:off x="581193" y="1451114"/>
                <a:ext cx="5514808" cy="3024576"/>
              </a:xfrm>
            </p:spPr>
            <p:txBody>
              <a:bodyPr anchor="t"/>
              <a:lstStyle/>
              <a:p>
                <a:r>
                  <a:rPr lang="en-US" dirty="0"/>
                  <a:t>Confusion matrix number of rows and columns equals the number of classes. </a:t>
                </a:r>
              </a:p>
              <a:p>
                <a:r>
                  <a:rPr lang="en-US" dirty="0"/>
                  <a:t>Each cell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𝑖</m:t>
                    </m:r>
                    <m:r>
                      <a:rPr lang="en-US" i="1" dirty="0" smtClean="0">
                        <a:latin typeface="Cambria Math" panose="02040503050406030204" pitchFamily="18" charset="0"/>
                      </a:rPr>
                      <m:t>, </m:t>
                    </m:r>
                    <m:r>
                      <a:rPr lang="en-US" i="1" dirty="0" smtClean="0">
                        <a:latin typeface="Cambria Math" panose="02040503050406030204" pitchFamily="18" charset="0"/>
                      </a:rPr>
                      <m:t>𝑗</m:t>
                    </m:r>
                    <m:r>
                      <a:rPr lang="en-US" i="1" dirty="0" smtClean="0">
                        <a:latin typeface="Cambria Math" panose="02040503050406030204" pitchFamily="18" charset="0"/>
                      </a:rPr>
                      <m:t>) </m:t>
                    </m:r>
                  </m:oMath>
                </a14:m>
                <a:r>
                  <a:rPr lang="en-US" dirty="0"/>
                  <a:t>in the matrix represents the number of instances where the actual class is </a:t>
                </a:r>
                <a14:m>
                  <m:oMath xmlns:m="http://schemas.openxmlformats.org/officeDocument/2006/math">
                    <m:r>
                      <a:rPr lang="en-US" i="1" dirty="0" smtClean="0">
                        <a:latin typeface="Cambria Math" panose="02040503050406030204" pitchFamily="18" charset="0"/>
                      </a:rPr>
                      <m:t>𝑖</m:t>
                    </m:r>
                  </m:oMath>
                </a14:m>
                <a:r>
                  <a:rPr lang="en-US" dirty="0"/>
                  <a:t> and the predicted class is </a:t>
                </a:r>
                <a14:m>
                  <m:oMath xmlns:m="http://schemas.openxmlformats.org/officeDocument/2006/math">
                    <m:r>
                      <a:rPr lang="en-US" i="1" dirty="0" smtClean="0">
                        <a:latin typeface="Cambria Math" panose="02040503050406030204" pitchFamily="18" charset="0"/>
                      </a:rPr>
                      <m:t>𝑗</m:t>
                    </m:r>
                    <m:r>
                      <a:rPr lang="en-US" i="1" dirty="0" smtClean="0">
                        <a:latin typeface="Cambria Math" panose="02040503050406030204" pitchFamily="18" charset="0"/>
                      </a:rPr>
                      <m:t>.</m:t>
                    </m:r>
                  </m:oMath>
                </a14:m>
                <a:r>
                  <a:rPr lang="en-US" dirty="0"/>
                  <a:t> </a:t>
                </a:r>
              </a:p>
              <a:p>
                <a:r>
                  <a:rPr lang="en-US" dirty="0"/>
                  <a:t>The diagonal elements indicate correct predictions, while off-diagonal elements represent misclassifications.</a:t>
                </a:r>
              </a:p>
            </p:txBody>
          </p:sp>
        </mc:Choice>
        <mc:Fallback xmlns="">
          <p:sp>
            <p:nvSpPr>
              <p:cNvPr id="4" name="Content Placeholder 3">
                <a:extLst>
                  <a:ext uri="{FF2B5EF4-FFF2-40B4-BE49-F238E27FC236}">
                    <a16:creationId xmlns:a16="http://schemas.microsoft.com/office/drawing/2014/main" id="{2B85A28D-B124-6A12-C847-39DA6E4574EC}"/>
                  </a:ext>
                </a:extLst>
              </p:cNvPr>
              <p:cNvSpPr>
                <a:spLocks noGrp="1" noRot="1" noChangeAspect="1" noMove="1" noResize="1" noEditPoints="1" noAdjustHandles="1" noChangeArrowheads="1" noChangeShapeType="1" noTextEdit="1"/>
              </p:cNvSpPr>
              <p:nvPr>
                <p:ph idx="1"/>
              </p:nvPr>
            </p:nvSpPr>
            <p:spPr>
              <a:xfrm>
                <a:off x="581193" y="1451114"/>
                <a:ext cx="5514808" cy="3024576"/>
              </a:xfrm>
              <a:blipFill>
                <a:blip r:embed="rId3"/>
                <a:stretch>
                  <a:fillRect l="-331" t="-403" r="-552"/>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D9FF7AFE-EDF8-161A-D811-F76ED5F0F311}"/>
              </a:ext>
            </a:extLst>
          </p:cNvPr>
          <p:cNvSpPr>
            <a:spLocks noGrp="1"/>
          </p:cNvSpPr>
          <p:nvPr>
            <p:ph type="sldNum" sz="quarter" idx="12"/>
          </p:nvPr>
        </p:nvSpPr>
        <p:spPr/>
        <p:txBody>
          <a:bodyPr/>
          <a:lstStyle/>
          <a:p>
            <a:fld id="{3A98EE3D-8CD1-4C3F-BD1C-C98C9596463C}" type="slidenum">
              <a:rPr lang="en-US" smtClean="0"/>
              <a:t>27</a:t>
            </a:fld>
            <a:endParaRPr lang="en-US" dirty="0"/>
          </a:p>
        </p:txBody>
      </p:sp>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C19B273-2F5D-11E9-1D86-FA6E43BB03E5}"/>
                  </a:ext>
                </a:extLst>
              </p:cNvPr>
              <p:cNvGraphicFramePr>
                <a:graphicFrameLocks noGrp="1"/>
              </p:cNvGraphicFramePr>
              <p:nvPr>
                <p:extLst>
                  <p:ext uri="{D42A27DB-BD31-4B8C-83A1-F6EECF244321}">
                    <p14:modId xmlns:p14="http://schemas.microsoft.com/office/powerpoint/2010/main" val="2266435158"/>
                  </p:ext>
                </p:extLst>
              </p:nvPr>
            </p:nvGraphicFramePr>
            <p:xfrm>
              <a:off x="6335486" y="1388574"/>
              <a:ext cx="4754880" cy="1874520"/>
            </p:xfrm>
            <a:graphic>
              <a:graphicData uri="http://schemas.openxmlformats.org/drawingml/2006/table">
                <a:tbl>
                  <a:tblPr firstRow="1" bandRow="1">
                    <a:tableStyleId>{5940675A-B579-460E-94D1-54222C63F5DA}</a:tableStyleId>
                  </a:tblPr>
                  <a:tblGrid>
                    <a:gridCol w="1465232">
                      <a:extLst>
                        <a:ext uri="{9D8B030D-6E8A-4147-A177-3AD203B41FA5}">
                          <a16:colId xmlns:a16="http://schemas.microsoft.com/office/drawing/2014/main" val="3512017296"/>
                        </a:ext>
                      </a:extLst>
                    </a:gridCol>
                    <a:gridCol w="997727">
                      <a:extLst>
                        <a:ext uri="{9D8B030D-6E8A-4147-A177-3AD203B41FA5}">
                          <a16:colId xmlns:a16="http://schemas.microsoft.com/office/drawing/2014/main" val="1727945003"/>
                        </a:ext>
                      </a:extLst>
                    </a:gridCol>
                    <a:gridCol w="1128856">
                      <a:extLst>
                        <a:ext uri="{9D8B030D-6E8A-4147-A177-3AD203B41FA5}">
                          <a16:colId xmlns:a16="http://schemas.microsoft.com/office/drawing/2014/main" val="1232507871"/>
                        </a:ext>
                      </a:extLst>
                    </a:gridCol>
                    <a:gridCol w="1163065">
                      <a:extLst>
                        <a:ext uri="{9D8B030D-6E8A-4147-A177-3AD203B41FA5}">
                          <a16:colId xmlns:a16="http://schemas.microsoft.com/office/drawing/2014/main" val="3919737830"/>
                        </a:ext>
                      </a:extLst>
                    </a:gridCol>
                  </a:tblGrid>
                  <a:tr h="189880">
                    <a:tc>
                      <a:txBody>
                        <a:bodyPr/>
                        <a:lstStyle/>
                        <a:p>
                          <a:endParaRPr lang="en-US" dirty="0"/>
                        </a:p>
                      </a:txBody>
                      <a:tcPr/>
                    </a:tc>
                    <a:tc gridSpan="3">
                      <a:txBody>
                        <a:bodyPr/>
                        <a:lstStyle/>
                        <a:p>
                          <a:pPr algn="ctr"/>
                          <a:r>
                            <a:rPr lang="en-US" b="1" dirty="0"/>
                            <a:t>Predicted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𝒋</m:t>
                              </m:r>
                              <m:r>
                                <a:rPr lang="en-US" b="1" i="1" dirty="0" smtClean="0">
                                  <a:latin typeface="Cambria Math" panose="02040503050406030204" pitchFamily="18" charset="0"/>
                                </a:rPr>
                                <m:t>)</m:t>
                              </m:r>
                            </m:oMath>
                          </a14:m>
                          <a:endParaRPr lang="en-US" b="1"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085566588"/>
                      </a:ext>
                    </a:extLst>
                  </a:tr>
                  <a:tr h="370840">
                    <a:tc>
                      <a:txBody>
                        <a:bodyPr/>
                        <a:lstStyle/>
                        <a:p>
                          <a:pPr algn="ctr"/>
                          <a:r>
                            <a:rPr lang="en-US" sz="2000" b="1" dirty="0"/>
                            <a:t>Actual </a:t>
                          </a:r>
                          <a14:m>
                            <m:oMath xmlns:m="http://schemas.openxmlformats.org/officeDocument/2006/math">
                              <m:r>
                                <a:rPr lang="en-US" sz="2000" b="1" i="1" dirty="0" smtClean="0">
                                  <a:latin typeface="Cambria Math" panose="02040503050406030204" pitchFamily="18" charset="0"/>
                                </a:rPr>
                                <m:t>(</m:t>
                              </m:r>
                              <m:r>
                                <a:rPr lang="en-US" sz="2000" b="1" i="1" dirty="0" err="1" smtClean="0">
                                  <a:latin typeface="Cambria Math" panose="02040503050406030204" pitchFamily="18" charset="0"/>
                                </a:rPr>
                                <m:t>𝒊</m:t>
                              </m:r>
                              <m:r>
                                <a:rPr lang="en-US" sz="2000" b="1" i="1" dirty="0" smtClean="0">
                                  <a:latin typeface="Cambria Math" panose="02040503050406030204" pitchFamily="18" charset="0"/>
                                </a:rPr>
                                <m:t>)</m:t>
                              </m:r>
                            </m:oMath>
                          </a14:m>
                          <a:endParaRPr lang="en-US" sz="2000" b="1" dirty="0"/>
                        </a:p>
                      </a:txBody>
                      <a:tcPr/>
                    </a:tc>
                    <a:tc>
                      <a:txBody>
                        <a:bodyPr/>
                        <a:lstStyle/>
                        <a:p>
                          <a:pPr algn="ctr"/>
                          <a:r>
                            <a:rPr lang="en-US" b="1" dirty="0"/>
                            <a:t>Class 0</a:t>
                          </a:r>
                        </a:p>
                      </a:txBody>
                      <a:tcPr/>
                    </a:tc>
                    <a:tc>
                      <a:txBody>
                        <a:bodyPr/>
                        <a:lstStyle/>
                        <a:p>
                          <a:pPr algn="ctr"/>
                          <a:r>
                            <a:rPr lang="en-US" b="1" dirty="0"/>
                            <a:t>Class 1</a:t>
                          </a:r>
                        </a:p>
                      </a:txBody>
                      <a:tcPr/>
                    </a:tc>
                    <a:tc>
                      <a:txBody>
                        <a:bodyPr/>
                        <a:lstStyle/>
                        <a:p>
                          <a:pPr algn="ctr"/>
                          <a:r>
                            <a:rPr lang="en-US" b="1" dirty="0"/>
                            <a:t>Class 2</a:t>
                          </a:r>
                        </a:p>
                      </a:txBody>
                      <a:tcPr/>
                    </a:tc>
                    <a:extLst>
                      <a:ext uri="{0D108BD9-81ED-4DB2-BD59-A6C34878D82A}">
                        <a16:rowId xmlns:a16="http://schemas.microsoft.com/office/drawing/2014/main" val="1202251086"/>
                      </a:ext>
                    </a:extLst>
                  </a:tr>
                  <a:tr h="370840">
                    <a:tc>
                      <a:txBody>
                        <a:bodyPr/>
                        <a:lstStyle/>
                        <a:p>
                          <a:pPr algn="r"/>
                          <a:r>
                            <a:rPr lang="en-US" b="1" dirty="0"/>
                            <a:t>Class 0 </a:t>
                          </a:r>
                        </a:p>
                      </a:txBody>
                      <a:tcPr/>
                    </a:tc>
                    <a:tc>
                      <a:txBody>
                        <a:bodyPr/>
                        <a:lstStyle/>
                        <a:p>
                          <a:pPr algn="ctr"/>
                          <a:r>
                            <a:rPr lang="en-US" dirty="0"/>
                            <a:t>50</a:t>
                          </a:r>
                        </a:p>
                      </a:txBody>
                      <a:tcPr>
                        <a:solidFill>
                          <a:srgbClr val="6FF709"/>
                        </a:solidFill>
                      </a:tcPr>
                    </a:tc>
                    <a:tc>
                      <a:txBody>
                        <a:bodyPr/>
                        <a:lstStyle/>
                        <a:p>
                          <a:pPr algn="ctr"/>
                          <a:r>
                            <a:rPr lang="en-US" dirty="0"/>
                            <a:t>2</a:t>
                          </a:r>
                        </a:p>
                      </a:txBody>
                      <a:tcPr>
                        <a:solidFill>
                          <a:srgbClr val="FF7E79"/>
                        </a:solidFill>
                      </a:tcPr>
                    </a:tc>
                    <a:tc>
                      <a:txBody>
                        <a:bodyPr/>
                        <a:lstStyle/>
                        <a:p>
                          <a:pPr algn="ctr"/>
                          <a:r>
                            <a:rPr lang="en-US" dirty="0"/>
                            <a:t>1</a:t>
                          </a:r>
                        </a:p>
                      </a:txBody>
                      <a:tcPr>
                        <a:solidFill>
                          <a:srgbClr val="FF7E79"/>
                        </a:solidFill>
                      </a:tcPr>
                    </a:tc>
                    <a:extLst>
                      <a:ext uri="{0D108BD9-81ED-4DB2-BD59-A6C34878D82A}">
                        <a16:rowId xmlns:a16="http://schemas.microsoft.com/office/drawing/2014/main" val="1757664710"/>
                      </a:ext>
                    </a:extLst>
                  </a:tr>
                  <a:tr h="370840">
                    <a:tc>
                      <a:txBody>
                        <a:bodyPr/>
                        <a:lstStyle/>
                        <a:p>
                          <a:pPr algn="r"/>
                          <a:r>
                            <a:rPr lang="en-US" b="1" dirty="0"/>
                            <a:t>Class 1</a:t>
                          </a:r>
                        </a:p>
                      </a:txBody>
                      <a:tcPr/>
                    </a:tc>
                    <a:tc>
                      <a:txBody>
                        <a:bodyPr/>
                        <a:lstStyle/>
                        <a:p>
                          <a:pPr algn="ctr"/>
                          <a:r>
                            <a:rPr lang="en-US" dirty="0"/>
                            <a:t>4</a:t>
                          </a:r>
                        </a:p>
                      </a:txBody>
                      <a:tcPr>
                        <a:solidFill>
                          <a:srgbClr val="FF7E79"/>
                        </a:solidFill>
                      </a:tcPr>
                    </a:tc>
                    <a:tc>
                      <a:txBody>
                        <a:bodyPr/>
                        <a:lstStyle/>
                        <a:p>
                          <a:pPr algn="ctr"/>
                          <a:r>
                            <a:rPr lang="en-US" dirty="0"/>
                            <a:t>45</a:t>
                          </a:r>
                        </a:p>
                      </a:txBody>
                      <a:tcPr>
                        <a:solidFill>
                          <a:srgbClr val="6FF709"/>
                        </a:solidFill>
                      </a:tcPr>
                    </a:tc>
                    <a:tc>
                      <a:txBody>
                        <a:bodyPr/>
                        <a:lstStyle/>
                        <a:p>
                          <a:pPr algn="ctr"/>
                          <a:r>
                            <a:rPr lang="en-US" dirty="0"/>
                            <a:t>5</a:t>
                          </a:r>
                        </a:p>
                      </a:txBody>
                      <a:tcPr>
                        <a:solidFill>
                          <a:srgbClr val="FF7E79"/>
                        </a:solidFill>
                      </a:tcPr>
                    </a:tc>
                    <a:extLst>
                      <a:ext uri="{0D108BD9-81ED-4DB2-BD59-A6C34878D82A}">
                        <a16:rowId xmlns:a16="http://schemas.microsoft.com/office/drawing/2014/main" val="890967880"/>
                      </a:ext>
                    </a:extLst>
                  </a:tr>
                  <a:tr h="370840">
                    <a:tc>
                      <a:txBody>
                        <a:bodyPr/>
                        <a:lstStyle/>
                        <a:p>
                          <a:pPr algn="r"/>
                          <a:r>
                            <a:rPr lang="en-US" b="1" dirty="0"/>
                            <a:t>Class 2</a:t>
                          </a:r>
                        </a:p>
                      </a:txBody>
                      <a:tcPr/>
                    </a:tc>
                    <a:tc>
                      <a:txBody>
                        <a:bodyPr/>
                        <a:lstStyle/>
                        <a:p>
                          <a:pPr algn="ctr"/>
                          <a:r>
                            <a:rPr lang="en-US" dirty="0"/>
                            <a:t>3</a:t>
                          </a:r>
                        </a:p>
                      </a:txBody>
                      <a:tcPr>
                        <a:solidFill>
                          <a:srgbClr val="FF7E79"/>
                        </a:solidFill>
                      </a:tcPr>
                    </a:tc>
                    <a:tc>
                      <a:txBody>
                        <a:bodyPr/>
                        <a:lstStyle/>
                        <a:p>
                          <a:pPr algn="ctr"/>
                          <a:r>
                            <a:rPr lang="en-US" dirty="0"/>
                            <a:t>6</a:t>
                          </a:r>
                        </a:p>
                      </a:txBody>
                      <a:tcPr>
                        <a:solidFill>
                          <a:srgbClr val="FF7E79"/>
                        </a:solidFill>
                      </a:tcPr>
                    </a:tc>
                    <a:tc>
                      <a:txBody>
                        <a:bodyPr/>
                        <a:lstStyle/>
                        <a:p>
                          <a:pPr algn="ctr"/>
                          <a:r>
                            <a:rPr lang="en-US" dirty="0"/>
                            <a:t>47</a:t>
                          </a:r>
                        </a:p>
                      </a:txBody>
                      <a:tcPr>
                        <a:solidFill>
                          <a:srgbClr val="6FF709"/>
                        </a:solidFill>
                      </a:tcPr>
                    </a:tc>
                    <a:extLst>
                      <a:ext uri="{0D108BD9-81ED-4DB2-BD59-A6C34878D82A}">
                        <a16:rowId xmlns:a16="http://schemas.microsoft.com/office/drawing/2014/main" val="1271271457"/>
                      </a:ext>
                    </a:extLst>
                  </a:tr>
                </a:tbl>
              </a:graphicData>
            </a:graphic>
          </p:graphicFrame>
        </mc:Choice>
        <mc:Fallback xmlns="">
          <p:graphicFrame>
            <p:nvGraphicFramePr>
              <p:cNvPr id="11" name="Table 10">
                <a:extLst>
                  <a:ext uri="{FF2B5EF4-FFF2-40B4-BE49-F238E27FC236}">
                    <a16:creationId xmlns:a16="http://schemas.microsoft.com/office/drawing/2014/main" id="{AC19B273-2F5D-11E9-1D86-FA6E43BB03E5}"/>
                  </a:ext>
                </a:extLst>
              </p:cNvPr>
              <p:cNvGraphicFramePr>
                <a:graphicFrameLocks noGrp="1"/>
              </p:cNvGraphicFramePr>
              <p:nvPr>
                <p:extLst>
                  <p:ext uri="{D42A27DB-BD31-4B8C-83A1-F6EECF244321}">
                    <p14:modId xmlns:p14="http://schemas.microsoft.com/office/powerpoint/2010/main" val="2266435158"/>
                  </p:ext>
                </p:extLst>
              </p:nvPr>
            </p:nvGraphicFramePr>
            <p:xfrm>
              <a:off x="6335486" y="1388574"/>
              <a:ext cx="4754880" cy="1874520"/>
            </p:xfrm>
            <a:graphic>
              <a:graphicData uri="http://schemas.openxmlformats.org/drawingml/2006/table">
                <a:tbl>
                  <a:tblPr firstRow="1" bandRow="1">
                    <a:tableStyleId>{5940675A-B579-460E-94D1-54222C63F5DA}</a:tableStyleId>
                  </a:tblPr>
                  <a:tblGrid>
                    <a:gridCol w="1465232">
                      <a:extLst>
                        <a:ext uri="{9D8B030D-6E8A-4147-A177-3AD203B41FA5}">
                          <a16:colId xmlns:a16="http://schemas.microsoft.com/office/drawing/2014/main" val="3512017296"/>
                        </a:ext>
                      </a:extLst>
                    </a:gridCol>
                    <a:gridCol w="997727">
                      <a:extLst>
                        <a:ext uri="{9D8B030D-6E8A-4147-A177-3AD203B41FA5}">
                          <a16:colId xmlns:a16="http://schemas.microsoft.com/office/drawing/2014/main" val="1727945003"/>
                        </a:ext>
                      </a:extLst>
                    </a:gridCol>
                    <a:gridCol w="1128856">
                      <a:extLst>
                        <a:ext uri="{9D8B030D-6E8A-4147-A177-3AD203B41FA5}">
                          <a16:colId xmlns:a16="http://schemas.microsoft.com/office/drawing/2014/main" val="1232507871"/>
                        </a:ext>
                      </a:extLst>
                    </a:gridCol>
                    <a:gridCol w="1163065">
                      <a:extLst>
                        <a:ext uri="{9D8B030D-6E8A-4147-A177-3AD203B41FA5}">
                          <a16:colId xmlns:a16="http://schemas.microsoft.com/office/drawing/2014/main" val="3919737830"/>
                        </a:ext>
                      </a:extLst>
                    </a:gridCol>
                  </a:tblGrid>
                  <a:tr h="365760">
                    <a:tc>
                      <a:txBody>
                        <a:bodyPr/>
                        <a:lstStyle/>
                        <a:p>
                          <a:endParaRPr lang="en-US" dirty="0"/>
                        </a:p>
                      </a:txBody>
                      <a:tcPr/>
                    </a:tc>
                    <a:tc gridSpan="3">
                      <a:txBody>
                        <a:bodyPr/>
                        <a:lstStyle/>
                        <a:p>
                          <a:endParaRPr lang="en-US"/>
                        </a:p>
                      </a:txBody>
                      <a:tcPr>
                        <a:blipFill>
                          <a:blip r:embed="rId4"/>
                          <a:stretch>
                            <a:fillRect l="-44615" t="-6897" r="-385" b="-434483"/>
                          </a:stretch>
                        </a:blip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085566588"/>
                      </a:ext>
                    </a:extLst>
                  </a:tr>
                  <a:tr h="396240">
                    <a:tc>
                      <a:txBody>
                        <a:bodyPr/>
                        <a:lstStyle/>
                        <a:p>
                          <a:endParaRPr lang="en-US"/>
                        </a:p>
                      </a:txBody>
                      <a:tcPr>
                        <a:blipFill>
                          <a:blip r:embed="rId4"/>
                          <a:stretch>
                            <a:fillRect t="-100000" r="-225000" b="-306452"/>
                          </a:stretch>
                        </a:blipFill>
                      </a:tcPr>
                    </a:tc>
                    <a:tc>
                      <a:txBody>
                        <a:bodyPr/>
                        <a:lstStyle/>
                        <a:p>
                          <a:pPr algn="ctr"/>
                          <a:r>
                            <a:rPr lang="en-US" b="1" dirty="0"/>
                            <a:t>Class 0</a:t>
                          </a:r>
                        </a:p>
                      </a:txBody>
                      <a:tcPr/>
                    </a:tc>
                    <a:tc>
                      <a:txBody>
                        <a:bodyPr/>
                        <a:lstStyle/>
                        <a:p>
                          <a:pPr algn="ctr"/>
                          <a:r>
                            <a:rPr lang="en-US" b="1" dirty="0"/>
                            <a:t>Class 1</a:t>
                          </a:r>
                        </a:p>
                      </a:txBody>
                      <a:tcPr/>
                    </a:tc>
                    <a:tc>
                      <a:txBody>
                        <a:bodyPr/>
                        <a:lstStyle/>
                        <a:p>
                          <a:pPr algn="ctr"/>
                          <a:r>
                            <a:rPr lang="en-US" b="1" dirty="0"/>
                            <a:t>Class 2</a:t>
                          </a:r>
                        </a:p>
                      </a:txBody>
                      <a:tcPr/>
                    </a:tc>
                    <a:extLst>
                      <a:ext uri="{0D108BD9-81ED-4DB2-BD59-A6C34878D82A}">
                        <a16:rowId xmlns:a16="http://schemas.microsoft.com/office/drawing/2014/main" val="1202251086"/>
                      </a:ext>
                    </a:extLst>
                  </a:tr>
                  <a:tr h="370840">
                    <a:tc>
                      <a:txBody>
                        <a:bodyPr/>
                        <a:lstStyle/>
                        <a:p>
                          <a:pPr algn="r"/>
                          <a:r>
                            <a:rPr lang="en-US" b="1" dirty="0"/>
                            <a:t>Class 0 </a:t>
                          </a:r>
                        </a:p>
                      </a:txBody>
                      <a:tcPr/>
                    </a:tc>
                    <a:tc>
                      <a:txBody>
                        <a:bodyPr/>
                        <a:lstStyle/>
                        <a:p>
                          <a:pPr algn="ctr"/>
                          <a:r>
                            <a:rPr lang="en-US" dirty="0"/>
                            <a:t>50</a:t>
                          </a:r>
                        </a:p>
                      </a:txBody>
                      <a:tcPr>
                        <a:solidFill>
                          <a:srgbClr val="6FF709"/>
                        </a:solidFill>
                      </a:tcPr>
                    </a:tc>
                    <a:tc>
                      <a:txBody>
                        <a:bodyPr/>
                        <a:lstStyle/>
                        <a:p>
                          <a:pPr algn="ctr"/>
                          <a:r>
                            <a:rPr lang="en-US" dirty="0"/>
                            <a:t>2</a:t>
                          </a:r>
                        </a:p>
                      </a:txBody>
                      <a:tcPr>
                        <a:solidFill>
                          <a:srgbClr val="FF7E79"/>
                        </a:solidFill>
                      </a:tcPr>
                    </a:tc>
                    <a:tc>
                      <a:txBody>
                        <a:bodyPr/>
                        <a:lstStyle/>
                        <a:p>
                          <a:pPr algn="ctr"/>
                          <a:r>
                            <a:rPr lang="en-US" dirty="0"/>
                            <a:t>1</a:t>
                          </a:r>
                        </a:p>
                      </a:txBody>
                      <a:tcPr>
                        <a:solidFill>
                          <a:srgbClr val="FF7E79"/>
                        </a:solidFill>
                      </a:tcPr>
                    </a:tc>
                    <a:extLst>
                      <a:ext uri="{0D108BD9-81ED-4DB2-BD59-A6C34878D82A}">
                        <a16:rowId xmlns:a16="http://schemas.microsoft.com/office/drawing/2014/main" val="1757664710"/>
                      </a:ext>
                    </a:extLst>
                  </a:tr>
                  <a:tr h="370840">
                    <a:tc>
                      <a:txBody>
                        <a:bodyPr/>
                        <a:lstStyle/>
                        <a:p>
                          <a:pPr algn="r"/>
                          <a:r>
                            <a:rPr lang="en-US" b="1" dirty="0"/>
                            <a:t>Class 1</a:t>
                          </a:r>
                        </a:p>
                      </a:txBody>
                      <a:tcPr/>
                    </a:tc>
                    <a:tc>
                      <a:txBody>
                        <a:bodyPr/>
                        <a:lstStyle/>
                        <a:p>
                          <a:pPr algn="ctr"/>
                          <a:r>
                            <a:rPr lang="en-US" dirty="0"/>
                            <a:t>4</a:t>
                          </a:r>
                        </a:p>
                      </a:txBody>
                      <a:tcPr>
                        <a:solidFill>
                          <a:srgbClr val="FF7E79"/>
                        </a:solidFill>
                      </a:tcPr>
                    </a:tc>
                    <a:tc>
                      <a:txBody>
                        <a:bodyPr/>
                        <a:lstStyle/>
                        <a:p>
                          <a:pPr algn="ctr"/>
                          <a:r>
                            <a:rPr lang="en-US" dirty="0"/>
                            <a:t>45</a:t>
                          </a:r>
                        </a:p>
                      </a:txBody>
                      <a:tcPr>
                        <a:solidFill>
                          <a:srgbClr val="6FF709"/>
                        </a:solidFill>
                      </a:tcPr>
                    </a:tc>
                    <a:tc>
                      <a:txBody>
                        <a:bodyPr/>
                        <a:lstStyle/>
                        <a:p>
                          <a:pPr algn="ctr"/>
                          <a:r>
                            <a:rPr lang="en-US" dirty="0"/>
                            <a:t>5</a:t>
                          </a:r>
                        </a:p>
                      </a:txBody>
                      <a:tcPr>
                        <a:solidFill>
                          <a:srgbClr val="FF7E79"/>
                        </a:solidFill>
                      </a:tcPr>
                    </a:tc>
                    <a:extLst>
                      <a:ext uri="{0D108BD9-81ED-4DB2-BD59-A6C34878D82A}">
                        <a16:rowId xmlns:a16="http://schemas.microsoft.com/office/drawing/2014/main" val="890967880"/>
                      </a:ext>
                    </a:extLst>
                  </a:tr>
                  <a:tr h="370840">
                    <a:tc>
                      <a:txBody>
                        <a:bodyPr/>
                        <a:lstStyle/>
                        <a:p>
                          <a:pPr algn="r"/>
                          <a:r>
                            <a:rPr lang="en-US" b="1" dirty="0"/>
                            <a:t>Class 2</a:t>
                          </a:r>
                        </a:p>
                      </a:txBody>
                      <a:tcPr/>
                    </a:tc>
                    <a:tc>
                      <a:txBody>
                        <a:bodyPr/>
                        <a:lstStyle/>
                        <a:p>
                          <a:pPr algn="ctr"/>
                          <a:r>
                            <a:rPr lang="en-US" dirty="0"/>
                            <a:t>3</a:t>
                          </a:r>
                        </a:p>
                      </a:txBody>
                      <a:tcPr>
                        <a:solidFill>
                          <a:srgbClr val="FF7E79"/>
                        </a:solidFill>
                      </a:tcPr>
                    </a:tc>
                    <a:tc>
                      <a:txBody>
                        <a:bodyPr/>
                        <a:lstStyle/>
                        <a:p>
                          <a:pPr algn="ctr"/>
                          <a:r>
                            <a:rPr lang="en-US" dirty="0"/>
                            <a:t>6</a:t>
                          </a:r>
                        </a:p>
                      </a:txBody>
                      <a:tcPr>
                        <a:solidFill>
                          <a:srgbClr val="FF7E79"/>
                        </a:solidFill>
                      </a:tcPr>
                    </a:tc>
                    <a:tc>
                      <a:txBody>
                        <a:bodyPr/>
                        <a:lstStyle/>
                        <a:p>
                          <a:pPr algn="ctr"/>
                          <a:r>
                            <a:rPr lang="en-US" dirty="0"/>
                            <a:t>47</a:t>
                          </a:r>
                        </a:p>
                      </a:txBody>
                      <a:tcPr>
                        <a:solidFill>
                          <a:srgbClr val="6FF709"/>
                        </a:solidFill>
                      </a:tcPr>
                    </a:tc>
                    <a:extLst>
                      <a:ext uri="{0D108BD9-81ED-4DB2-BD59-A6C34878D82A}">
                        <a16:rowId xmlns:a16="http://schemas.microsoft.com/office/drawing/2014/main" val="1271271457"/>
                      </a:ext>
                    </a:extLst>
                  </a:tr>
                </a:tbl>
              </a:graphicData>
            </a:graphic>
          </p:graphicFrame>
        </mc:Fallback>
      </mc:AlternateContent>
      <p:sp>
        <p:nvSpPr>
          <p:cNvPr id="12" name="Content Placeholder 3">
            <a:extLst>
              <a:ext uri="{FF2B5EF4-FFF2-40B4-BE49-F238E27FC236}">
                <a16:creationId xmlns:a16="http://schemas.microsoft.com/office/drawing/2014/main" id="{F0206F3A-AB21-E18E-DCB8-E22CEC1E8681}"/>
              </a:ext>
            </a:extLst>
          </p:cNvPr>
          <p:cNvSpPr txBox="1">
            <a:spLocks/>
          </p:cNvSpPr>
          <p:nvPr/>
        </p:nvSpPr>
        <p:spPr>
          <a:xfrm>
            <a:off x="6335486" y="3399338"/>
            <a:ext cx="5514808" cy="2544262"/>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t>In this matrix:</a:t>
            </a:r>
          </a:p>
          <a:p>
            <a:pPr>
              <a:buFont typeface="Arial" panose="020B0604020202020204" pitchFamily="34" charset="0"/>
              <a:buChar char="•"/>
            </a:pPr>
            <a:r>
              <a:rPr lang="en-US" b="1" dirty="0"/>
              <a:t>True Positives (TP):</a:t>
            </a:r>
            <a:r>
              <a:rPr lang="en-US" dirty="0"/>
              <a:t> Diagonal elements (e.g., 50 for Class 0).</a:t>
            </a:r>
          </a:p>
          <a:p>
            <a:pPr>
              <a:buFont typeface="Arial" panose="020B0604020202020204" pitchFamily="34" charset="0"/>
              <a:buChar char="•"/>
            </a:pPr>
            <a:r>
              <a:rPr lang="en-US" b="1" dirty="0"/>
              <a:t>False Positives (FP):</a:t>
            </a:r>
            <a:r>
              <a:rPr lang="en-US" dirty="0"/>
              <a:t> Sum of the corresponding column minus the diagonal element.</a:t>
            </a:r>
          </a:p>
          <a:p>
            <a:pPr>
              <a:buFont typeface="Arial" panose="020B0604020202020204" pitchFamily="34" charset="0"/>
              <a:buChar char="•"/>
            </a:pPr>
            <a:r>
              <a:rPr lang="en-US" b="1" dirty="0"/>
              <a:t>False Negatives (FN):</a:t>
            </a:r>
            <a:r>
              <a:rPr lang="en-US" dirty="0"/>
              <a:t> Sum of the corresponding row minus the diagonal element.</a:t>
            </a:r>
          </a:p>
        </p:txBody>
      </p:sp>
      <p:sp>
        <p:nvSpPr>
          <p:cNvPr id="13" name="TextBox 12">
            <a:extLst>
              <a:ext uri="{FF2B5EF4-FFF2-40B4-BE49-F238E27FC236}">
                <a16:creationId xmlns:a16="http://schemas.microsoft.com/office/drawing/2014/main" id="{1C74CD9A-892C-CFF0-20A8-88EDB99E7AEF}"/>
              </a:ext>
            </a:extLst>
          </p:cNvPr>
          <p:cNvSpPr txBox="1"/>
          <p:nvPr/>
        </p:nvSpPr>
        <p:spPr>
          <a:xfrm>
            <a:off x="581192" y="4489808"/>
            <a:ext cx="4872445" cy="369332"/>
          </a:xfrm>
          <a:prstGeom prst="rect">
            <a:avLst/>
          </a:prstGeom>
          <a:noFill/>
        </p:spPr>
        <p:txBody>
          <a:bodyPr wrap="square" rtlCol="0">
            <a:spAutoFit/>
          </a:bodyPr>
          <a:lstStyle/>
          <a:p>
            <a:r>
              <a:rPr lang="en-US" dirty="0"/>
              <a:t>What is the Accuracy, Precision, Recall?</a:t>
            </a:r>
          </a:p>
        </p:txBody>
      </p:sp>
      <p:pic>
        <p:nvPicPr>
          <p:cNvPr id="14" name="Picture 4" descr="Accuracy prediction formula">
            <a:extLst>
              <a:ext uri="{FF2B5EF4-FFF2-40B4-BE49-F238E27FC236}">
                <a16:creationId xmlns:a16="http://schemas.microsoft.com/office/drawing/2014/main" id="{135B94AB-D565-8EFC-5324-F96F25AE482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573" t="37134" r="13407" b="29102"/>
          <a:stretch/>
        </p:blipFill>
        <p:spPr bwMode="auto">
          <a:xfrm>
            <a:off x="581192" y="5011461"/>
            <a:ext cx="2380652" cy="57246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Precision metric formula">
            <a:extLst>
              <a:ext uri="{FF2B5EF4-FFF2-40B4-BE49-F238E27FC236}">
                <a16:creationId xmlns:a16="http://schemas.microsoft.com/office/drawing/2014/main" id="{C75B9DF2-4CB2-8D7C-1C75-ABC1FBF126C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631" t="37634" r="5864" b="32689"/>
          <a:stretch/>
        </p:blipFill>
        <p:spPr bwMode="auto">
          <a:xfrm>
            <a:off x="3073926" y="5011461"/>
            <a:ext cx="2999236" cy="5724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call metric formula">
            <a:extLst>
              <a:ext uri="{FF2B5EF4-FFF2-40B4-BE49-F238E27FC236}">
                <a16:creationId xmlns:a16="http://schemas.microsoft.com/office/drawing/2014/main" id="{8C0A3E78-3DA7-2919-C7B5-DFA93AA0359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589" t="39467" r="6173" b="33241"/>
          <a:stretch/>
        </p:blipFill>
        <p:spPr bwMode="auto">
          <a:xfrm>
            <a:off x="1447935" y="5736250"/>
            <a:ext cx="3027818" cy="57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2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dissolve">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2"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1523C-313E-BFAD-E2CE-AD308A1B587A}"/>
              </a:ext>
            </a:extLst>
          </p:cNvPr>
          <p:cNvSpPr>
            <a:spLocks noGrp="1"/>
          </p:cNvSpPr>
          <p:nvPr>
            <p:ph type="title"/>
          </p:nvPr>
        </p:nvSpPr>
        <p:spPr/>
        <p:txBody>
          <a:bodyPr/>
          <a:lstStyle/>
          <a:p>
            <a:r>
              <a:rPr lang="en-US" dirty="0"/>
              <a:t>True Positive Rate (TPR) and False Positive Rate (FPR)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6397E6-29EF-7DF8-B1DC-34538DDFDE0B}"/>
                  </a:ext>
                </a:extLst>
              </p:cNvPr>
              <p:cNvSpPr>
                <a:spLocks noGrp="1"/>
              </p:cNvSpPr>
              <p:nvPr>
                <p:ph idx="1"/>
              </p:nvPr>
            </p:nvSpPr>
            <p:spPr>
              <a:xfrm>
                <a:off x="581193" y="1451114"/>
                <a:ext cx="4964202" cy="3091390"/>
              </a:xfrm>
            </p:spPr>
            <p:txBody>
              <a:bodyPr anchor="t"/>
              <a:lstStyle/>
              <a:p>
                <a:r>
                  <a:rPr lang="en-US" b="1" dirty="0"/>
                  <a:t>True Positive Rate (TPR) (aka Recall or Sensitivity) </a:t>
                </a:r>
                <a:r>
                  <a:rPr lang="en-US" dirty="0"/>
                  <a:t>measures the proportion of actual positives that are correctly identified by the model. </a:t>
                </a:r>
              </a:p>
              <a:p>
                <a:r>
                  <a:rPr lang="en-US" dirty="0"/>
                  <a:t>A higher TPR indicates that the model effectively identifies positive cases, minimizing missed detections. </a:t>
                </a:r>
              </a:p>
              <a:p>
                <a:r>
                  <a:rPr lang="en-US" b="1" dirty="0"/>
                  <a:t>TPR</a:t>
                </a:r>
                <a:r>
                  <a:rPr lang="en-US" dirty="0"/>
                  <a:t> = </a:t>
                </a:r>
                <a14:m>
                  <m:oMath xmlns:m="http://schemas.openxmlformats.org/officeDocument/2006/math">
                    <m:f>
                      <m:fPr>
                        <m:ctrlPr>
                          <a:rPr lang="en-US" i="1" smtClean="0">
                            <a:latin typeface="Cambria Math" panose="02040503050406030204" pitchFamily="18" charset="0"/>
                          </a:rPr>
                        </m:ctrlPr>
                      </m:fPr>
                      <m:num>
                        <m:r>
                          <m:rPr>
                            <m:nor/>
                          </m:rPr>
                          <a:rPr lang="en-US" dirty="0"/>
                          <m:t>True</m:t>
                        </m:r>
                        <m:r>
                          <m:rPr>
                            <m:nor/>
                          </m:rPr>
                          <a:rPr lang="en-US" dirty="0"/>
                          <m:t> </m:t>
                        </m:r>
                        <m:r>
                          <m:rPr>
                            <m:nor/>
                          </m:rPr>
                          <a:rPr lang="en-US" dirty="0"/>
                          <m:t>Positives</m:t>
                        </m:r>
                        <m:r>
                          <m:rPr>
                            <m:nor/>
                          </m:rPr>
                          <a:rPr lang="en-US" dirty="0"/>
                          <m:t> (</m:t>
                        </m:r>
                        <m:r>
                          <m:rPr>
                            <m:nor/>
                          </m:rPr>
                          <a:rPr lang="en-US" dirty="0"/>
                          <m:t>TP</m:t>
                        </m:r>
                        <m:r>
                          <m:rPr>
                            <m:nor/>
                          </m:rPr>
                          <a:rPr lang="en-US" dirty="0"/>
                          <m:t>)</m:t>
                        </m:r>
                      </m:num>
                      <m:den>
                        <m:r>
                          <m:rPr>
                            <m:nor/>
                          </m:rPr>
                          <a:rPr lang="en-US" dirty="0"/>
                          <m:t>True</m:t>
                        </m:r>
                        <m:r>
                          <m:rPr>
                            <m:nor/>
                          </m:rPr>
                          <a:rPr lang="en-US" dirty="0"/>
                          <m:t> </m:t>
                        </m:r>
                        <m:r>
                          <m:rPr>
                            <m:nor/>
                          </m:rPr>
                          <a:rPr lang="en-US" dirty="0"/>
                          <m:t>Positives</m:t>
                        </m:r>
                        <m:r>
                          <m:rPr>
                            <m:nor/>
                          </m:rPr>
                          <a:rPr lang="en-US" dirty="0"/>
                          <m:t> (</m:t>
                        </m:r>
                        <m:r>
                          <m:rPr>
                            <m:nor/>
                          </m:rPr>
                          <a:rPr lang="en-US" dirty="0"/>
                          <m:t>TP</m:t>
                        </m:r>
                        <m:r>
                          <m:rPr>
                            <m:nor/>
                          </m:rPr>
                          <a:rPr lang="en-US" dirty="0"/>
                          <m:t>) + </m:t>
                        </m:r>
                        <m:r>
                          <m:rPr>
                            <m:nor/>
                          </m:rPr>
                          <a:rPr lang="en-US" dirty="0"/>
                          <m:t>False</m:t>
                        </m:r>
                        <m:r>
                          <m:rPr>
                            <m:nor/>
                          </m:rPr>
                          <a:rPr lang="en-US" dirty="0"/>
                          <m:t> </m:t>
                        </m:r>
                        <m:r>
                          <m:rPr>
                            <m:nor/>
                          </m:rPr>
                          <a:rPr lang="en-US" dirty="0"/>
                          <m:t>Negatives</m:t>
                        </m:r>
                        <m:r>
                          <m:rPr>
                            <m:nor/>
                          </m:rPr>
                          <a:rPr lang="en-US" dirty="0"/>
                          <m:t> (</m:t>
                        </m:r>
                        <m:r>
                          <m:rPr>
                            <m:nor/>
                          </m:rPr>
                          <a:rPr lang="en-US" dirty="0"/>
                          <m:t>FN</m:t>
                        </m:r>
                        <m:r>
                          <m:rPr>
                            <m:nor/>
                          </m:rPr>
                          <a:rPr lang="en-US" dirty="0"/>
                          <m:t>)</m:t>
                        </m:r>
                      </m:den>
                    </m:f>
                  </m:oMath>
                </a14:m>
                <a:endParaRPr lang="en-US" dirty="0"/>
              </a:p>
            </p:txBody>
          </p:sp>
        </mc:Choice>
        <mc:Fallback xmlns="">
          <p:sp>
            <p:nvSpPr>
              <p:cNvPr id="3" name="Content Placeholder 2">
                <a:extLst>
                  <a:ext uri="{FF2B5EF4-FFF2-40B4-BE49-F238E27FC236}">
                    <a16:creationId xmlns:a16="http://schemas.microsoft.com/office/drawing/2014/main" id="{676397E6-29EF-7DF8-B1DC-34538DDFDE0B}"/>
                  </a:ext>
                </a:extLst>
              </p:cNvPr>
              <p:cNvSpPr>
                <a:spLocks noGrp="1" noRot="1" noChangeAspect="1" noMove="1" noResize="1" noEditPoints="1" noAdjustHandles="1" noChangeArrowheads="1" noChangeShapeType="1" noTextEdit="1"/>
              </p:cNvSpPr>
              <p:nvPr>
                <p:ph idx="1"/>
              </p:nvPr>
            </p:nvSpPr>
            <p:spPr>
              <a:xfrm>
                <a:off x="581193" y="1451114"/>
                <a:ext cx="4964202" cy="3091390"/>
              </a:xfrm>
              <a:blipFill>
                <a:blip r:embed="rId2"/>
                <a:stretch>
                  <a:fillRect l="-255" t="-41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18D009D-4AF8-8C00-6FD7-EF83B5BF7F21}"/>
              </a:ext>
            </a:extLst>
          </p:cNvPr>
          <p:cNvSpPr>
            <a:spLocks noGrp="1"/>
          </p:cNvSpPr>
          <p:nvPr>
            <p:ph type="sldNum" sz="quarter" idx="12"/>
          </p:nvPr>
        </p:nvSpPr>
        <p:spPr/>
        <p:txBody>
          <a:bodyPr/>
          <a:lstStyle/>
          <a:p>
            <a:fld id="{3A98EE3D-8CD1-4C3F-BD1C-C98C9596463C}" type="slidenum">
              <a:rPr lang="en-US" smtClean="0"/>
              <a:t>28</a:t>
            </a:fld>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B62E4F30-8E7F-E555-9D58-A909CA85B15A}"/>
                  </a:ext>
                </a:extLst>
              </p:cNvPr>
              <p:cNvSpPr txBox="1">
                <a:spLocks/>
              </p:cNvSpPr>
              <p:nvPr/>
            </p:nvSpPr>
            <p:spPr>
              <a:xfrm>
                <a:off x="5895529" y="1451114"/>
                <a:ext cx="4964202" cy="3091390"/>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a:t>False Positive Rate (FPR)</a:t>
                </a:r>
                <a:r>
                  <a:rPr lang="en-US" dirty="0"/>
                  <a:t>, also known as the </a:t>
                </a:r>
                <a:r>
                  <a:rPr lang="en-US" b="1" dirty="0"/>
                  <a:t>fall-out</a:t>
                </a:r>
                <a:r>
                  <a:rPr lang="en-US" dirty="0"/>
                  <a:t>, quantifies the proportion of negative instances that are incorrectly classified as positive. </a:t>
                </a:r>
              </a:p>
              <a:p>
                <a:r>
                  <a:rPr lang="en-US" dirty="0"/>
                  <a:t>A lower FPR signifies that the model is proficient at correctly identifying negative cases, reducing the occurrence of false positives.</a:t>
                </a:r>
              </a:p>
              <a:p>
                <a:r>
                  <a:rPr lang="en-US" b="1" dirty="0"/>
                  <a:t>FPR</a:t>
                </a:r>
                <a:r>
                  <a:rPr lang="en-US" dirty="0"/>
                  <a:t> = </a:t>
                </a:r>
                <a14:m>
                  <m:oMath xmlns:m="http://schemas.openxmlformats.org/officeDocument/2006/math">
                    <m:f>
                      <m:fPr>
                        <m:ctrlPr>
                          <a:rPr lang="en-US" i="1" smtClean="0">
                            <a:latin typeface="Cambria Math" panose="02040503050406030204" pitchFamily="18" charset="0"/>
                          </a:rPr>
                        </m:ctrlPr>
                      </m:fPr>
                      <m:num>
                        <m:r>
                          <m:rPr>
                            <m:nor/>
                          </m:rPr>
                          <a:rPr lang="en-US" dirty="0"/>
                          <m:t>False</m:t>
                        </m:r>
                        <m:r>
                          <m:rPr>
                            <m:nor/>
                          </m:rPr>
                          <a:rPr lang="en-US" dirty="0"/>
                          <m:t> </m:t>
                        </m:r>
                        <m:r>
                          <m:rPr>
                            <m:nor/>
                          </m:rPr>
                          <a:rPr lang="en-US" dirty="0"/>
                          <m:t>Positives</m:t>
                        </m:r>
                        <m:r>
                          <m:rPr>
                            <m:nor/>
                          </m:rPr>
                          <a:rPr lang="en-US" dirty="0"/>
                          <m:t> (</m:t>
                        </m:r>
                        <m:r>
                          <m:rPr>
                            <m:nor/>
                          </m:rPr>
                          <a:rPr lang="en-US" dirty="0"/>
                          <m:t>FP</m:t>
                        </m:r>
                        <m:r>
                          <m:rPr>
                            <m:nor/>
                          </m:rPr>
                          <a:rPr lang="en-US" dirty="0"/>
                          <m:t>)</m:t>
                        </m:r>
                      </m:num>
                      <m:den>
                        <m:r>
                          <m:rPr>
                            <m:nor/>
                          </m:rPr>
                          <a:rPr lang="en-US" dirty="0"/>
                          <m:t>False</m:t>
                        </m:r>
                        <m:r>
                          <m:rPr>
                            <m:nor/>
                          </m:rPr>
                          <a:rPr lang="en-US" dirty="0"/>
                          <m:t> </m:t>
                        </m:r>
                        <m:r>
                          <m:rPr>
                            <m:nor/>
                          </m:rPr>
                          <a:rPr lang="en-US" dirty="0"/>
                          <m:t>Positives</m:t>
                        </m:r>
                        <m:r>
                          <m:rPr>
                            <m:nor/>
                          </m:rPr>
                          <a:rPr lang="en-US" dirty="0"/>
                          <m:t> (</m:t>
                        </m:r>
                        <m:r>
                          <m:rPr>
                            <m:nor/>
                          </m:rPr>
                          <a:rPr lang="en-US" dirty="0"/>
                          <m:t>FP</m:t>
                        </m:r>
                        <m:r>
                          <m:rPr>
                            <m:nor/>
                          </m:rPr>
                          <a:rPr lang="en-US" dirty="0"/>
                          <m:t>)+</m:t>
                        </m:r>
                        <m:r>
                          <m:rPr>
                            <m:nor/>
                          </m:rPr>
                          <a:rPr lang="en-US" dirty="0"/>
                          <m:t>True</m:t>
                        </m:r>
                        <m:r>
                          <m:rPr>
                            <m:nor/>
                          </m:rPr>
                          <a:rPr lang="en-US" dirty="0"/>
                          <m:t> </m:t>
                        </m:r>
                        <m:r>
                          <m:rPr>
                            <m:nor/>
                          </m:rPr>
                          <a:rPr lang="en-US" dirty="0"/>
                          <m:t>Negatives</m:t>
                        </m:r>
                        <m:r>
                          <m:rPr>
                            <m:nor/>
                          </m:rPr>
                          <a:rPr lang="en-US" dirty="0"/>
                          <m:t> (</m:t>
                        </m:r>
                        <m:r>
                          <m:rPr>
                            <m:nor/>
                          </m:rPr>
                          <a:rPr lang="en-US" dirty="0"/>
                          <m:t>TN</m:t>
                        </m:r>
                        <m:r>
                          <m:rPr>
                            <m:nor/>
                          </m:rPr>
                          <a:rPr lang="en-US" b="0" i="0" dirty="0" smtClean="0"/>
                          <m:t>)</m:t>
                        </m:r>
                      </m:den>
                    </m:f>
                  </m:oMath>
                </a14:m>
                <a:endParaRPr lang="en-US" dirty="0"/>
              </a:p>
            </p:txBody>
          </p:sp>
        </mc:Choice>
        <mc:Fallback xmlns="">
          <p:sp>
            <p:nvSpPr>
              <p:cNvPr id="5" name="Content Placeholder 2">
                <a:extLst>
                  <a:ext uri="{FF2B5EF4-FFF2-40B4-BE49-F238E27FC236}">
                    <a16:creationId xmlns:a16="http://schemas.microsoft.com/office/drawing/2014/main" id="{B62E4F30-8E7F-E555-9D58-A909CA85B15A}"/>
                  </a:ext>
                </a:extLst>
              </p:cNvPr>
              <p:cNvSpPr txBox="1">
                <a:spLocks noRot="1" noChangeAspect="1" noMove="1" noResize="1" noEditPoints="1" noAdjustHandles="1" noChangeArrowheads="1" noChangeShapeType="1" noTextEdit="1"/>
              </p:cNvSpPr>
              <p:nvPr/>
            </p:nvSpPr>
            <p:spPr>
              <a:xfrm>
                <a:off x="5895529" y="1451114"/>
                <a:ext cx="4964202" cy="3091390"/>
              </a:xfrm>
              <a:prstGeom prst="rect">
                <a:avLst/>
              </a:prstGeom>
              <a:blipFill>
                <a:blip r:embed="rId3"/>
                <a:stretch>
                  <a:fillRect l="-256" t="-4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0B8C6A1-AA4B-1E46-9FC1-870ECEFC5C3D}"/>
              </a:ext>
            </a:extLst>
          </p:cNvPr>
          <p:cNvSpPr txBox="1"/>
          <p:nvPr/>
        </p:nvSpPr>
        <p:spPr>
          <a:xfrm>
            <a:off x="1415845" y="4870111"/>
            <a:ext cx="9896167" cy="646331"/>
          </a:xfrm>
          <a:prstGeom prst="rect">
            <a:avLst/>
          </a:prstGeom>
          <a:noFill/>
        </p:spPr>
        <p:txBody>
          <a:bodyPr wrap="square">
            <a:spAutoFit/>
          </a:bodyPr>
          <a:lstStyle/>
          <a:p>
            <a:pPr marL="285750" indent="-285750">
              <a:buClr>
                <a:schemeClr val="accent1"/>
              </a:buClr>
              <a:buFont typeface="Wingdings" pitchFamily="2" charset="2"/>
              <a:buChar char="§"/>
            </a:pPr>
            <a:r>
              <a:rPr lang="en-US" dirty="0"/>
              <a:t>An ideal model aims for a high TPR (close to 1) and a low FPR (close to 0), indicating effective detection of positives with minimal false positives.</a:t>
            </a:r>
          </a:p>
        </p:txBody>
      </p:sp>
    </p:spTree>
    <p:extLst>
      <p:ext uri="{BB962C8B-B14F-4D97-AF65-F5344CB8AC3E}">
        <p14:creationId xmlns:p14="http://schemas.microsoft.com/office/powerpoint/2010/main" val="313314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dissolve">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dissolve">
                                      <p:cBhvr>
                                        <p:cTn id="27" dur="50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animEffect transition="in" filter="dissolve">
                                      <p:cBhvr>
                                        <p:cTn id="32" dur="500"/>
                                        <p:tgtEl>
                                          <p:spTgt spid="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dissolv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694E43-D061-04AB-06CA-7348B39626AD}"/>
              </a:ext>
            </a:extLst>
          </p:cNvPr>
          <p:cNvSpPr>
            <a:spLocks noGrp="1"/>
          </p:cNvSpPr>
          <p:nvPr>
            <p:ph type="title"/>
          </p:nvPr>
        </p:nvSpPr>
        <p:spPr/>
        <p:txBody>
          <a:bodyPr/>
          <a:lstStyle/>
          <a:p>
            <a:r>
              <a:rPr lang="en-US" dirty="0"/>
              <a:t>Example TPR and FPR</a:t>
            </a:r>
          </a:p>
        </p:txBody>
      </p:sp>
      <p:sp>
        <p:nvSpPr>
          <p:cNvPr id="7" name="Content Placeholder 6">
            <a:extLst>
              <a:ext uri="{FF2B5EF4-FFF2-40B4-BE49-F238E27FC236}">
                <a16:creationId xmlns:a16="http://schemas.microsoft.com/office/drawing/2014/main" id="{11B76CFD-5383-053D-6FDD-4365EEEA24A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31FA1CD-733D-39A0-9C10-F210A39F8617}"/>
              </a:ext>
            </a:extLst>
          </p:cNvPr>
          <p:cNvSpPr>
            <a:spLocks noGrp="1"/>
          </p:cNvSpPr>
          <p:nvPr>
            <p:ph type="sldNum" sz="quarter" idx="12"/>
          </p:nvPr>
        </p:nvSpPr>
        <p:spPr/>
        <p:txBody>
          <a:bodyPr/>
          <a:lstStyle/>
          <a:p>
            <a:fld id="{3A98EE3D-8CD1-4C3F-BD1C-C98C9596463C}" type="slidenum">
              <a:rPr lang="en-US" smtClean="0"/>
              <a:t>29</a:t>
            </a:fld>
            <a:endParaRPr lang="en-US" dirty="0"/>
          </a:p>
        </p:txBody>
      </p:sp>
      <p:pic>
        <p:nvPicPr>
          <p:cNvPr id="9218" name="Picture 2" descr="True positive rate and false positive rate">
            <a:extLst>
              <a:ext uri="{FF2B5EF4-FFF2-40B4-BE49-F238E27FC236}">
                <a16:creationId xmlns:a16="http://schemas.microsoft.com/office/drawing/2014/main" id="{4AC17F55-1107-862B-E81D-F143C1292C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04" r="6656" b="12952"/>
          <a:stretch/>
        </p:blipFill>
        <p:spPr bwMode="auto">
          <a:xfrm>
            <a:off x="277498" y="1463046"/>
            <a:ext cx="11374574" cy="5016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672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E7F53-C515-278B-9F91-F07DD402DE07}"/>
              </a:ext>
            </a:extLst>
          </p:cNvPr>
          <p:cNvSpPr>
            <a:spLocks noGrp="1"/>
          </p:cNvSpPr>
          <p:nvPr>
            <p:ph type="title"/>
          </p:nvPr>
        </p:nvSpPr>
        <p:spPr>
          <a:xfrm>
            <a:off x="575894" y="729658"/>
            <a:ext cx="11029616" cy="540342"/>
          </a:xfrm>
        </p:spPr>
        <p:txBody>
          <a:bodyPr/>
          <a:lstStyle/>
          <a:p>
            <a:r>
              <a:rPr lang="en-US" dirty="0"/>
              <a:t>Calculating Loss in regression Problems</a:t>
            </a:r>
          </a:p>
        </p:txBody>
      </p:sp>
      <p:sp>
        <p:nvSpPr>
          <p:cNvPr id="3" name="Slide Number Placeholder 2">
            <a:extLst>
              <a:ext uri="{FF2B5EF4-FFF2-40B4-BE49-F238E27FC236}">
                <a16:creationId xmlns:a16="http://schemas.microsoft.com/office/drawing/2014/main" id="{EC417B97-6E3C-7DCD-25E0-3F3B568DF586}"/>
              </a:ext>
            </a:extLst>
          </p:cNvPr>
          <p:cNvSpPr>
            <a:spLocks noGrp="1"/>
          </p:cNvSpPr>
          <p:nvPr>
            <p:ph type="sldNum" sz="quarter" idx="12"/>
          </p:nvPr>
        </p:nvSpPr>
        <p:spPr/>
        <p:txBody>
          <a:bodyPr/>
          <a:lstStyle/>
          <a:p>
            <a:fld id="{3A98EE3D-8CD1-4C3F-BD1C-C98C9596463C}" type="slidenum">
              <a:rPr lang="en-US" smtClean="0"/>
              <a:t>3</a:t>
            </a:fld>
            <a:endParaRPr lang="en-US" dirty="0"/>
          </a:p>
        </p:txBody>
      </p:sp>
      <p:pic>
        <p:nvPicPr>
          <p:cNvPr id="4" name="Picture 3">
            <a:extLst>
              <a:ext uri="{FF2B5EF4-FFF2-40B4-BE49-F238E27FC236}">
                <a16:creationId xmlns:a16="http://schemas.microsoft.com/office/drawing/2014/main" id="{E62C1FBD-D8C8-9DD7-4D55-EF9DB5F7F253}"/>
              </a:ext>
            </a:extLst>
          </p:cNvPr>
          <p:cNvPicPr>
            <a:picLocks noChangeAspect="1"/>
          </p:cNvPicPr>
          <p:nvPr/>
        </p:nvPicPr>
        <p:blipFill>
          <a:blip r:embed="rId2"/>
          <a:stretch>
            <a:fillRect/>
          </a:stretch>
        </p:blipFill>
        <p:spPr>
          <a:xfrm>
            <a:off x="1048215" y="1518791"/>
            <a:ext cx="9413291" cy="4680995"/>
          </a:xfrm>
          <a:prstGeom prst="rect">
            <a:avLst/>
          </a:prstGeom>
        </p:spPr>
      </p:pic>
    </p:spTree>
    <p:extLst>
      <p:ext uri="{BB962C8B-B14F-4D97-AF65-F5344CB8AC3E}">
        <p14:creationId xmlns:p14="http://schemas.microsoft.com/office/powerpoint/2010/main" val="3944261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73280-729F-8A8E-68E8-FC61B8A48CEB}"/>
              </a:ext>
            </a:extLst>
          </p:cNvPr>
          <p:cNvSpPr>
            <a:spLocks noGrp="1"/>
          </p:cNvSpPr>
          <p:nvPr>
            <p:ph type="title"/>
          </p:nvPr>
        </p:nvSpPr>
        <p:spPr/>
        <p:txBody>
          <a:bodyPr/>
          <a:lstStyle/>
          <a:p>
            <a:r>
              <a:rPr lang="en-US" dirty="0"/>
              <a:t>ROC Curve</a:t>
            </a:r>
          </a:p>
        </p:txBody>
      </p:sp>
      <p:sp>
        <p:nvSpPr>
          <p:cNvPr id="4" name="Content Placeholder 3">
            <a:extLst>
              <a:ext uri="{FF2B5EF4-FFF2-40B4-BE49-F238E27FC236}">
                <a16:creationId xmlns:a16="http://schemas.microsoft.com/office/drawing/2014/main" id="{7CD1F13B-6C45-58B1-07F4-867584361B94}"/>
              </a:ext>
            </a:extLst>
          </p:cNvPr>
          <p:cNvSpPr>
            <a:spLocks noGrp="1"/>
          </p:cNvSpPr>
          <p:nvPr>
            <p:ph idx="1"/>
          </p:nvPr>
        </p:nvSpPr>
        <p:spPr>
          <a:xfrm>
            <a:off x="581193" y="1451113"/>
            <a:ext cx="4984748" cy="4972801"/>
          </a:xfrm>
        </p:spPr>
        <p:txBody>
          <a:bodyPr anchor="t">
            <a:normAutofit/>
          </a:bodyPr>
          <a:lstStyle/>
          <a:p>
            <a:pPr>
              <a:lnSpc>
                <a:spcPct val="100000"/>
              </a:lnSpc>
              <a:spcBef>
                <a:spcPts val="0"/>
              </a:spcBef>
            </a:pPr>
            <a:r>
              <a:rPr lang="en-US" sz="1800" b="0" i="0" dirty="0">
                <a:solidFill>
                  <a:srgbClr val="40454F"/>
                </a:solidFill>
                <a:effectLst/>
              </a:rPr>
              <a:t>The ROC curve stands for the </a:t>
            </a:r>
            <a:r>
              <a:rPr lang="en-US" sz="1800" b="1" i="0" dirty="0">
                <a:solidFill>
                  <a:srgbClr val="40454F"/>
                </a:solidFill>
                <a:effectLst/>
              </a:rPr>
              <a:t>Receiver Operating Characteristic </a:t>
            </a:r>
            <a:r>
              <a:rPr lang="en-US" sz="1800" b="0" i="0" dirty="0">
                <a:solidFill>
                  <a:srgbClr val="40454F"/>
                </a:solidFill>
                <a:effectLst/>
              </a:rPr>
              <a:t>curve. </a:t>
            </a:r>
          </a:p>
          <a:p>
            <a:pPr>
              <a:spcBef>
                <a:spcPts val="0"/>
              </a:spcBef>
            </a:pPr>
            <a:r>
              <a:rPr lang="en-US" sz="1800" b="0" i="0" dirty="0">
                <a:solidFill>
                  <a:srgbClr val="40454F"/>
                </a:solidFill>
                <a:effectLst/>
              </a:rPr>
              <a:t>It is a graphical representation of the performance of a binary classifier at different </a:t>
            </a:r>
            <a:r>
              <a:rPr lang="en-US" sz="1800" b="0" i="0" u="none" strike="noStrike" dirty="0">
                <a:effectLst/>
                <a:hlinkClick r:id="rId2"/>
              </a:rPr>
              <a:t>classification thresholds</a:t>
            </a:r>
            <a:r>
              <a:rPr lang="en-US" sz="1800" b="0" i="0" dirty="0">
                <a:solidFill>
                  <a:srgbClr val="40454F"/>
                </a:solidFill>
                <a:effectLst/>
              </a:rPr>
              <a:t>.</a:t>
            </a:r>
          </a:p>
          <a:p>
            <a:pPr algn="l">
              <a:spcBef>
                <a:spcPts val="0"/>
              </a:spcBef>
            </a:pPr>
            <a:r>
              <a:rPr lang="en-US" sz="2000" b="0" i="0" dirty="0">
                <a:solidFill>
                  <a:srgbClr val="40454F"/>
                </a:solidFill>
                <a:effectLst/>
              </a:rPr>
              <a:t>The curve plots the possible True Positive rates (TPR) against the False Positive rates (FPR). </a:t>
            </a:r>
          </a:p>
          <a:p>
            <a:pPr algn="l">
              <a:spcBef>
                <a:spcPts val="0"/>
              </a:spcBef>
            </a:pPr>
            <a:r>
              <a:rPr lang="en-US" sz="2000" b="0" i="0" dirty="0">
                <a:solidFill>
                  <a:srgbClr val="40454F"/>
                </a:solidFill>
                <a:effectLst/>
              </a:rPr>
              <a:t>Each point on the curve represents a specific classification threshold with a corresponding True Positive rate and False Positive rate.</a:t>
            </a:r>
          </a:p>
        </p:txBody>
      </p:sp>
      <p:sp>
        <p:nvSpPr>
          <p:cNvPr id="3" name="Slide Number Placeholder 2">
            <a:extLst>
              <a:ext uri="{FF2B5EF4-FFF2-40B4-BE49-F238E27FC236}">
                <a16:creationId xmlns:a16="http://schemas.microsoft.com/office/drawing/2014/main" id="{CB0897E3-2376-8410-3BDB-19E6CAC6E7CF}"/>
              </a:ext>
            </a:extLst>
          </p:cNvPr>
          <p:cNvSpPr>
            <a:spLocks noGrp="1"/>
          </p:cNvSpPr>
          <p:nvPr>
            <p:ph type="sldNum" sz="quarter" idx="12"/>
          </p:nvPr>
        </p:nvSpPr>
        <p:spPr/>
        <p:txBody>
          <a:bodyPr/>
          <a:lstStyle/>
          <a:p>
            <a:fld id="{3A98EE3D-8CD1-4C3F-BD1C-C98C9596463C}" type="slidenum">
              <a:rPr lang="en-US" smtClean="0"/>
              <a:t>30</a:t>
            </a:fld>
            <a:endParaRPr lang="en-US" dirty="0"/>
          </a:p>
        </p:txBody>
      </p:sp>
      <p:pic>
        <p:nvPicPr>
          <p:cNvPr id="1026" name="Picture 2" descr="ROC curve chart">
            <a:extLst>
              <a:ext uri="{FF2B5EF4-FFF2-40B4-BE49-F238E27FC236}">
                <a16:creationId xmlns:a16="http://schemas.microsoft.com/office/drawing/2014/main" id="{37C9BD00-95E5-7421-1A86-7C7B60BCB8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24" t="10659" r="25870" b="4228"/>
          <a:stretch/>
        </p:blipFill>
        <p:spPr bwMode="auto">
          <a:xfrm>
            <a:off x="6626061" y="1519085"/>
            <a:ext cx="4730197" cy="42032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6026294-B991-6CFA-EF50-0159E7EBABB1}"/>
              </a:ext>
            </a:extLst>
          </p:cNvPr>
          <p:cNvSpPr txBox="1"/>
          <p:nvPr/>
        </p:nvSpPr>
        <p:spPr>
          <a:xfrm>
            <a:off x="6626061" y="1451113"/>
            <a:ext cx="526907" cy="369332"/>
          </a:xfrm>
          <a:prstGeom prst="rect">
            <a:avLst/>
          </a:prstGeom>
          <a:solidFill>
            <a:schemeClr val="bg1"/>
          </a:solidFill>
        </p:spPr>
        <p:txBody>
          <a:bodyPr wrap="square" rtlCol="0">
            <a:spAutoFit/>
          </a:bodyPr>
          <a:lstStyle/>
          <a:p>
            <a:endParaRPr lang="en-US" dirty="0"/>
          </a:p>
        </p:txBody>
      </p:sp>
      <p:sp>
        <p:nvSpPr>
          <p:cNvPr id="6" name="TextBox 5">
            <a:extLst>
              <a:ext uri="{FF2B5EF4-FFF2-40B4-BE49-F238E27FC236}">
                <a16:creationId xmlns:a16="http://schemas.microsoft.com/office/drawing/2014/main" id="{6433B495-5CEF-5DF0-227D-666B5BC48ECC}"/>
              </a:ext>
            </a:extLst>
          </p:cNvPr>
          <p:cNvSpPr txBox="1"/>
          <p:nvPr/>
        </p:nvSpPr>
        <p:spPr>
          <a:xfrm>
            <a:off x="10323871" y="5427406"/>
            <a:ext cx="1150374" cy="369332"/>
          </a:xfrm>
          <a:prstGeom prst="rect">
            <a:avLst/>
          </a:prstGeom>
          <a:solidFill>
            <a:schemeClr val="bg1"/>
          </a:solidFill>
        </p:spPr>
        <p:txBody>
          <a:bodyPr wrap="square" rtlCol="0">
            <a:spAutoFit/>
          </a:bodyPr>
          <a:lstStyle/>
          <a:p>
            <a:endParaRPr lang="en-US" dirty="0"/>
          </a:p>
        </p:txBody>
      </p:sp>
      <p:sp>
        <p:nvSpPr>
          <p:cNvPr id="7" name="TextBox 6">
            <a:extLst>
              <a:ext uri="{FF2B5EF4-FFF2-40B4-BE49-F238E27FC236}">
                <a16:creationId xmlns:a16="http://schemas.microsoft.com/office/drawing/2014/main" id="{8859B693-E8E2-4C64-B55F-FBB2BB049ABC}"/>
              </a:ext>
            </a:extLst>
          </p:cNvPr>
          <p:cNvSpPr txBox="1"/>
          <p:nvPr/>
        </p:nvSpPr>
        <p:spPr>
          <a:xfrm>
            <a:off x="9295310" y="5427406"/>
            <a:ext cx="2315497" cy="369332"/>
          </a:xfrm>
          <a:prstGeom prst="rect">
            <a:avLst/>
          </a:prstGeom>
          <a:noFill/>
        </p:spPr>
        <p:txBody>
          <a:bodyPr wrap="square" rtlCol="0">
            <a:spAutoFit/>
          </a:bodyPr>
          <a:lstStyle/>
          <a:p>
            <a:r>
              <a:rPr lang="en-US" dirty="0"/>
              <a:t>False Positive Rate</a:t>
            </a:r>
          </a:p>
        </p:txBody>
      </p:sp>
      <p:sp>
        <p:nvSpPr>
          <p:cNvPr id="8" name="TextBox 7">
            <a:extLst>
              <a:ext uri="{FF2B5EF4-FFF2-40B4-BE49-F238E27FC236}">
                <a16:creationId xmlns:a16="http://schemas.microsoft.com/office/drawing/2014/main" id="{163D7990-3B78-9620-64A8-DFD0092B0C78}"/>
              </a:ext>
            </a:extLst>
          </p:cNvPr>
          <p:cNvSpPr txBox="1"/>
          <p:nvPr/>
        </p:nvSpPr>
        <p:spPr>
          <a:xfrm rot="16200000">
            <a:off x="5892832" y="3579369"/>
            <a:ext cx="2315497" cy="369332"/>
          </a:xfrm>
          <a:prstGeom prst="rect">
            <a:avLst/>
          </a:prstGeom>
          <a:noFill/>
        </p:spPr>
        <p:txBody>
          <a:bodyPr wrap="square" rtlCol="0">
            <a:spAutoFit/>
          </a:bodyPr>
          <a:lstStyle/>
          <a:p>
            <a:r>
              <a:rPr lang="en-US" dirty="0"/>
              <a:t>True Positive Rate</a:t>
            </a:r>
          </a:p>
        </p:txBody>
      </p:sp>
    </p:spTree>
    <p:extLst>
      <p:ext uri="{BB962C8B-B14F-4D97-AF65-F5344CB8AC3E}">
        <p14:creationId xmlns:p14="http://schemas.microsoft.com/office/powerpoint/2010/main" val="3804704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D0150-5355-A0EA-C3DC-0053A1140D01}"/>
              </a:ext>
            </a:extLst>
          </p:cNvPr>
          <p:cNvSpPr>
            <a:spLocks noGrp="1"/>
          </p:cNvSpPr>
          <p:nvPr>
            <p:ph type="title"/>
          </p:nvPr>
        </p:nvSpPr>
        <p:spPr/>
        <p:txBody>
          <a:bodyPr/>
          <a:lstStyle/>
          <a:p>
            <a:r>
              <a:rPr lang="en-US" dirty="0"/>
              <a:t>ROC AUC</a:t>
            </a:r>
          </a:p>
        </p:txBody>
      </p:sp>
      <p:sp>
        <p:nvSpPr>
          <p:cNvPr id="3" name="Content Placeholder 2">
            <a:extLst>
              <a:ext uri="{FF2B5EF4-FFF2-40B4-BE49-F238E27FC236}">
                <a16:creationId xmlns:a16="http://schemas.microsoft.com/office/drawing/2014/main" id="{53784F4F-BC24-92F9-5F4F-ACCC800C2A84}"/>
              </a:ext>
            </a:extLst>
          </p:cNvPr>
          <p:cNvSpPr>
            <a:spLocks noGrp="1"/>
          </p:cNvSpPr>
          <p:nvPr>
            <p:ph idx="1"/>
          </p:nvPr>
        </p:nvSpPr>
        <p:spPr>
          <a:xfrm>
            <a:off x="581193" y="1451113"/>
            <a:ext cx="4350964" cy="4704731"/>
          </a:xfrm>
        </p:spPr>
        <p:txBody>
          <a:bodyPr>
            <a:normAutofit lnSpcReduction="10000"/>
          </a:bodyPr>
          <a:lstStyle/>
          <a:p>
            <a:pPr algn="l">
              <a:lnSpc>
                <a:spcPct val="100000"/>
              </a:lnSpc>
              <a:spcBef>
                <a:spcPts val="0"/>
              </a:spcBef>
              <a:spcAft>
                <a:spcPts val="900"/>
              </a:spcAft>
            </a:pPr>
            <a:r>
              <a:rPr lang="en-US" sz="1800" b="0" i="0" dirty="0">
                <a:solidFill>
                  <a:srgbClr val="40454F"/>
                </a:solidFill>
                <a:effectLst/>
              </a:rPr>
              <a:t>ROC AUC stands for </a:t>
            </a:r>
            <a:r>
              <a:rPr lang="en-US" sz="1800" b="1" i="0" dirty="0">
                <a:solidFill>
                  <a:srgbClr val="40454F"/>
                </a:solidFill>
                <a:effectLst/>
              </a:rPr>
              <a:t>Receiver Operating Characteristic Area Under the Curve</a:t>
            </a:r>
            <a:r>
              <a:rPr lang="en-US" sz="1800" b="0" i="0" dirty="0">
                <a:solidFill>
                  <a:srgbClr val="40454F"/>
                </a:solidFill>
                <a:effectLst/>
              </a:rPr>
              <a:t>. </a:t>
            </a:r>
          </a:p>
          <a:p>
            <a:pPr algn="l">
              <a:lnSpc>
                <a:spcPct val="100000"/>
              </a:lnSpc>
              <a:spcBef>
                <a:spcPts val="0"/>
              </a:spcBef>
              <a:spcAft>
                <a:spcPts val="900"/>
              </a:spcAft>
            </a:pPr>
            <a:r>
              <a:rPr lang="en-US" sz="1800" b="0" i="0" dirty="0">
                <a:solidFill>
                  <a:srgbClr val="40454F"/>
                </a:solidFill>
                <a:effectLst/>
              </a:rPr>
              <a:t>ROC AUC score is a single number that summarizes the classifier's performance across all possible classification thresholds. </a:t>
            </a:r>
          </a:p>
          <a:p>
            <a:pPr algn="l">
              <a:lnSpc>
                <a:spcPct val="100000"/>
              </a:lnSpc>
              <a:spcBef>
                <a:spcPts val="0"/>
              </a:spcBef>
              <a:spcAft>
                <a:spcPts val="900"/>
              </a:spcAft>
            </a:pPr>
            <a:r>
              <a:rPr lang="en-US" sz="1800" b="0" i="0" dirty="0">
                <a:solidFill>
                  <a:srgbClr val="40454F"/>
                </a:solidFill>
                <a:effectLst/>
              </a:rPr>
              <a:t>To get the score, you must measure the area under the ROC curve.</a:t>
            </a:r>
          </a:p>
          <a:p>
            <a:pPr algn="l">
              <a:lnSpc>
                <a:spcPct val="100000"/>
              </a:lnSpc>
              <a:spcBef>
                <a:spcPts val="0"/>
              </a:spcBef>
              <a:spcAft>
                <a:spcPts val="900"/>
              </a:spcAft>
            </a:pPr>
            <a:r>
              <a:rPr lang="en-US" sz="1800" b="0" i="0" dirty="0">
                <a:solidFill>
                  <a:srgbClr val="40454F"/>
                </a:solidFill>
                <a:effectLst/>
              </a:rPr>
              <a:t>ROC AUC score shows how well the classifier distinguishes positive and negative classes. It can take values from 0 to 1.</a:t>
            </a:r>
          </a:p>
          <a:p>
            <a:pPr algn="l">
              <a:lnSpc>
                <a:spcPct val="100000"/>
              </a:lnSpc>
              <a:spcBef>
                <a:spcPts val="0"/>
              </a:spcBef>
              <a:spcAft>
                <a:spcPts val="900"/>
              </a:spcAft>
            </a:pPr>
            <a:r>
              <a:rPr lang="en-US" sz="1800" b="0" i="0" dirty="0">
                <a:solidFill>
                  <a:srgbClr val="40454F"/>
                </a:solidFill>
                <a:effectLst/>
              </a:rPr>
              <a:t>A higher ROC AUC indicates better performance. A perfect model would have an AUC of 1, while a random model would have an AUC of 0.5.</a:t>
            </a:r>
          </a:p>
        </p:txBody>
      </p:sp>
      <p:sp>
        <p:nvSpPr>
          <p:cNvPr id="4" name="Slide Number Placeholder 3">
            <a:extLst>
              <a:ext uri="{FF2B5EF4-FFF2-40B4-BE49-F238E27FC236}">
                <a16:creationId xmlns:a16="http://schemas.microsoft.com/office/drawing/2014/main" id="{6908A8D0-B9B5-1980-4DD6-A06C5BE7A189}"/>
              </a:ext>
            </a:extLst>
          </p:cNvPr>
          <p:cNvSpPr>
            <a:spLocks noGrp="1"/>
          </p:cNvSpPr>
          <p:nvPr>
            <p:ph type="sldNum" sz="quarter" idx="12"/>
          </p:nvPr>
        </p:nvSpPr>
        <p:spPr/>
        <p:txBody>
          <a:bodyPr/>
          <a:lstStyle/>
          <a:p>
            <a:fld id="{3A98EE3D-8CD1-4C3F-BD1C-C98C9596463C}" type="slidenum">
              <a:rPr lang="en-US" smtClean="0"/>
              <a:t>31</a:t>
            </a:fld>
            <a:endParaRPr lang="en-US" dirty="0"/>
          </a:p>
        </p:txBody>
      </p:sp>
      <p:pic>
        <p:nvPicPr>
          <p:cNvPr id="2050" name="Picture 2" descr="ROC AUC score">
            <a:extLst>
              <a:ext uri="{FF2B5EF4-FFF2-40B4-BE49-F238E27FC236}">
                <a16:creationId xmlns:a16="http://schemas.microsoft.com/office/drawing/2014/main" id="{B48EEF6B-75D4-82B2-A774-A176065620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82" t="10238" r="19177" b="9566"/>
          <a:stretch/>
        </p:blipFill>
        <p:spPr bwMode="auto">
          <a:xfrm>
            <a:off x="6489289" y="1458020"/>
            <a:ext cx="5136265" cy="42348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59486B-3407-BE45-708F-CA6807101B53}"/>
              </a:ext>
            </a:extLst>
          </p:cNvPr>
          <p:cNvSpPr txBox="1"/>
          <p:nvPr/>
        </p:nvSpPr>
        <p:spPr>
          <a:xfrm rot="16200000">
            <a:off x="5122919" y="3007742"/>
            <a:ext cx="2315497" cy="369332"/>
          </a:xfrm>
          <a:prstGeom prst="rect">
            <a:avLst/>
          </a:prstGeom>
          <a:noFill/>
        </p:spPr>
        <p:txBody>
          <a:bodyPr wrap="square" rtlCol="0">
            <a:spAutoFit/>
          </a:bodyPr>
          <a:lstStyle/>
          <a:p>
            <a:r>
              <a:rPr lang="en-US" dirty="0"/>
              <a:t>True Positive Rate</a:t>
            </a:r>
          </a:p>
        </p:txBody>
      </p:sp>
      <p:sp>
        <p:nvSpPr>
          <p:cNvPr id="6" name="TextBox 5">
            <a:extLst>
              <a:ext uri="{FF2B5EF4-FFF2-40B4-BE49-F238E27FC236}">
                <a16:creationId xmlns:a16="http://schemas.microsoft.com/office/drawing/2014/main" id="{A9A17CBF-CBAF-6FA9-AF70-B79A8D415915}"/>
              </a:ext>
            </a:extLst>
          </p:cNvPr>
          <p:cNvSpPr txBox="1"/>
          <p:nvPr/>
        </p:nvSpPr>
        <p:spPr>
          <a:xfrm>
            <a:off x="7767797" y="5713902"/>
            <a:ext cx="2315497" cy="369332"/>
          </a:xfrm>
          <a:prstGeom prst="rect">
            <a:avLst/>
          </a:prstGeom>
          <a:noFill/>
        </p:spPr>
        <p:txBody>
          <a:bodyPr wrap="square" rtlCol="0">
            <a:spAutoFit/>
          </a:bodyPr>
          <a:lstStyle/>
          <a:p>
            <a:r>
              <a:rPr lang="en-US" dirty="0"/>
              <a:t>False Positive Rate</a:t>
            </a:r>
          </a:p>
        </p:txBody>
      </p:sp>
    </p:spTree>
    <p:extLst>
      <p:ext uri="{BB962C8B-B14F-4D97-AF65-F5344CB8AC3E}">
        <p14:creationId xmlns:p14="http://schemas.microsoft.com/office/powerpoint/2010/main" val="253547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D481A-686E-AF0C-557D-87BD6C6A836E}"/>
              </a:ext>
            </a:extLst>
          </p:cNvPr>
          <p:cNvSpPr>
            <a:spLocks noGrp="1"/>
          </p:cNvSpPr>
          <p:nvPr>
            <p:ph type="title"/>
          </p:nvPr>
        </p:nvSpPr>
        <p:spPr/>
        <p:txBody>
          <a:bodyPr/>
          <a:lstStyle/>
          <a:p>
            <a:r>
              <a:rPr lang="en-US" dirty="0"/>
              <a:t>Classification Threshold</a:t>
            </a:r>
          </a:p>
        </p:txBody>
      </p:sp>
      <p:sp>
        <p:nvSpPr>
          <p:cNvPr id="4" name="Slide Number Placeholder 3">
            <a:extLst>
              <a:ext uri="{FF2B5EF4-FFF2-40B4-BE49-F238E27FC236}">
                <a16:creationId xmlns:a16="http://schemas.microsoft.com/office/drawing/2014/main" id="{F8A092F4-D7E8-F044-161E-B2B88B169827}"/>
              </a:ext>
            </a:extLst>
          </p:cNvPr>
          <p:cNvSpPr>
            <a:spLocks noGrp="1"/>
          </p:cNvSpPr>
          <p:nvPr>
            <p:ph type="sldNum" sz="quarter" idx="12"/>
          </p:nvPr>
        </p:nvSpPr>
        <p:spPr/>
        <p:txBody>
          <a:bodyPr/>
          <a:lstStyle/>
          <a:p>
            <a:fld id="{3A98EE3D-8CD1-4C3F-BD1C-C98C9596463C}" type="slidenum">
              <a:rPr lang="en-US" smtClean="0"/>
              <a:t>32</a:t>
            </a:fld>
            <a:endParaRPr lang="en-US" dirty="0"/>
          </a:p>
        </p:txBody>
      </p:sp>
      <p:pic>
        <p:nvPicPr>
          <p:cNvPr id="12290" name="Picture 2" descr="Classification threshold example">
            <a:extLst>
              <a:ext uri="{FF2B5EF4-FFF2-40B4-BE49-F238E27FC236}">
                <a16:creationId xmlns:a16="http://schemas.microsoft.com/office/drawing/2014/main" id="{DBBF79FE-D298-FDA1-C576-772D702DB6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82" t="3809" r="3976" b="3619"/>
          <a:stretch/>
        </p:blipFill>
        <p:spPr bwMode="auto">
          <a:xfrm>
            <a:off x="581190" y="1451113"/>
            <a:ext cx="9209314" cy="5080281"/>
          </a:xfrm>
          <a:prstGeom prst="rect">
            <a:avLst/>
          </a:prstGeom>
          <a:noFill/>
          <a:extLst>
            <a:ext uri="{909E8E84-426E-40DD-AFC4-6F175D3DCCD1}">
              <a14:hiddenFill xmlns:a14="http://schemas.microsoft.com/office/drawing/2010/main">
                <a:solidFill>
                  <a:srgbClr val="FFFFFF"/>
                </a:solidFill>
              </a14:hiddenFill>
            </a:ext>
          </a:extLst>
        </p:spPr>
      </p:pic>
      <p:sp>
        <p:nvSpPr>
          <p:cNvPr id="5" name="Diamond 4">
            <a:extLst>
              <a:ext uri="{FF2B5EF4-FFF2-40B4-BE49-F238E27FC236}">
                <a16:creationId xmlns:a16="http://schemas.microsoft.com/office/drawing/2014/main" id="{BB996F32-12F8-398C-1210-EAC5ACFECFF4}"/>
              </a:ext>
            </a:extLst>
          </p:cNvPr>
          <p:cNvSpPr/>
          <p:nvPr/>
        </p:nvSpPr>
        <p:spPr>
          <a:xfrm>
            <a:off x="6051015" y="3030583"/>
            <a:ext cx="3631475" cy="1881051"/>
          </a:xfrm>
          <a:prstGeom prst="diamond">
            <a:avLst/>
          </a:prstGeom>
          <a:solidFill>
            <a:srgbClr val="FFFF00">
              <a:alpha val="5068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F8AEFC95-35A4-5ED2-EEFA-DAE67196BFD3}"/>
              </a:ext>
            </a:extLst>
          </p:cNvPr>
          <p:cNvGrpSpPr/>
          <p:nvPr/>
        </p:nvGrpSpPr>
        <p:grpSpPr>
          <a:xfrm>
            <a:off x="8347166" y="2442754"/>
            <a:ext cx="3644537" cy="1175657"/>
            <a:chOff x="8347166" y="2442754"/>
            <a:chExt cx="3644537" cy="1175657"/>
          </a:xfrm>
        </p:grpSpPr>
        <p:sp>
          <p:nvSpPr>
            <p:cNvPr id="6" name="TextBox 5">
              <a:extLst>
                <a:ext uri="{FF2B5EF4-FFF2-40B4-BE49-F238E27FC236}">
                  <a16:creationId xmlns:a16="http://schemas.microsoft.com/office/drawing/2014/main" id="{5A5268F1-BC6E-EA27-42B3-312DAA15630B}"/>
                </a:ext>
              </a:extLst>
            </p:cNvPr>
            <p:cNvSpPr txBox="1"/>
            <p:nvPr/>
          </p:nvSpPr>
          <p:spPr>
            <a:xfrm>
              <a:off x="10006149" y="2442754"/>
              <a:ext cx="1985554" cy="830997"/>
            </a:xfrm>
            <a:prstGeom prst="rect">
              <a:avLst/>
            </a:prstGeom>
            <a:noFill/>
          </p:spPr>
          <p:txBody>
            <a:bodyPr wrap="square" rtlCol="0">
              <a:spAutoFit/>
            </a:bodyPr>
            <a:lstStyle/>
            <a:p>
              <a:r>
                <a:rPr lang="en-US" sz="2400" b="1" dirty="0"/>
                <a:t>Classification Threshold</a:t>
              </a:r>
            </a:p>
          </p:txBody>
        </p:sp>
        <p:cxnSp>
          <p:nvCxnSpPr>
            <p:cNvPr id="8" name="Straight Arrow Connector 7">
              <a:extLst>
                <a:ext uri="{FF2B5EF4-FFF2-40B4-BE49-F238E27FC236}">
                  <a16:creationId xmlns:a16="http://schemas.microsoft.com/office/drawing/2014/main" id="{E2DC3002-18CC-71A7-92CE-C1A8F673798D}"/>
                </a:ext>
              </a:extLst>
            </p:cNvPr>
            <p:cNvCxnSpPr>
              <a:stCxn id="6" idx="1"/>
            </p:cNvCxnSpPr>
            <p:nvPr/>
          </p:nvCxnSpPr>
          <p:spPr>
            <a:xfrm flipH="1">
              <a:off x="8347166" y="2858253"/>
              <a:ext cx="1658983" cy="760158"/>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992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694BB-2437-14CC-02F7-6900C4B89C1A}"/>
              </a:ext>
            </a:extLst>
          </p:cNvPr>
          <p:cNvSpPr>
            <a:spLocks noGrp="1"/>
          </p:cNvSpPr>
          <p:nvPr>
            <p:ph type="title"/>
          </p:nvPr>
        </p:nvSpPr>
        <p:spPr/>
        <p:txBody>
          <a:bodyPr/>
          <a:lstStyle/>
          <a:p>
            <a:r>
              <a:rPr lang="en-US" dirty="0"/>
              <a:t>Classification Threshold</a:t>
            </a:r>
          </a:p>
        </p:txBody>
      </p:sp>
      <p:sp>
        <p:nvSpPr>
          <p:cNvPr id="3" name="Content Placeholder 2">
            <a:extLst>
              <a:ext uri="{FF2B5EF4-FFF2-40B4-BE49-F238E27FC236}">
                <a16:creationId xmlns:a16="http://schemas.microsoft.com/office/drawing/2014/main" id="{0ECA7F36-AC34-0A63-7916-C1ADAA69ED4D}"/>
              </a:ext>
            </a:extLst>
          </p:cNvPr>
          <p:cNvSpPr>
            <a:spLocks noGrp="1"/>
          </p:cNvSpPr>
          <p:nvPr>
            <p:ph idx="1"/>
          </p:nvPr>
        </p:nvSpPr>
        <p:spPr>
          <a:xfrm>
            <a:off x="581192" y="1451113"/>
            <a:ext cx="5767357" cy="4704731"/>
          </a:xfrm>
        </p:spPr>
        <p:txBody>
          <a:bodyPr anchor="t">
            <a:normAutofit/>
          </a:bodyPr>
          <a:lstStyle/>
          <a:p>
            <a:pPr>
              <a:spcBef>
                <a:spcPts val="0"/>
              </a:spcBef>
              <a:buFont typeface="Wingdings" pitchFamily="2" charset="2"/>
              <a:buChar char="§"/>
            </a:pPr>
            <a:r>
              <a:rPr lang="en-US" sz="2100" b="0" i="0" dirty="0">
                <a:solidFill>
                  <a:srgbClr val="40454F"/>
                </a:solidFill>
                <a:effectLst/>
              </a:rPr>
              <a:t>You need a </a:t>
            </a:r>
            <a:r>
              <a:rPr lang="en-US" sz="2100" b="1" i="0" dirty="0">
                <a:solidFill>
                  <a:srgbClr val="40454F"/>
                </a:solidFill>
                <a:effectLst/>
              </a:rPr>
              <a:t>classification threshold </a:t>
            </a:r>
            <a:r>
              <a:rPr lang="en-US" sz="2100" b="0" i="0" dirty="0">
                <a:solidFill>
                  <a:srgbClr val="40454F"/>
                </a:solidFill>
                <a:effectLst/>
              </a:rPr>
              <a:t>to convert the output of a probabilistic classifier into class labels. </a:t>
            </a:r>
          </a:p>
          <a:p>
            <a:pPr>
              <a:spcBef>
                <a:spcPts val="0"/>
              </a:spcBef>
              <a:buFont typeface="Wingdings" pitchFamily="2" charset="2"/>
              <a:buChar char="§"/>
            </a:pPr>
            <a:r>
              <a:rPr lang="en-US" sz="2100" b="0" i="0" dirty="0">
                <a:solidFill>
                  <a:srgbClr val="40454F"/>
                </a:solidFill>
                <a:effectLst/>
              </a:rPr>
              <a:t>The threshold determines the minimum probability required for a positive prediction. </a:t>
            </a:r>
          </a:p>
          <a:p>
            <a:pPr>
              <a:spcBef>
                <a:spcPts val="0"/>
              </a:spcBef>
              <a:buFont typeface="Wingdings" pitchFamily="2" charset="2"/>
              <a:buChar char="§"/>
            </a:pPr>
            <a:r>
              <a:rPr lang="en-US" sz="2100" b="0" i="0" dirty="0">
                <a:solidFill>
                  <a:srgbClr val="40454F"/>
                </a:solidFill>
                <a:effectLst/>
              </a:rPr>
              <a:t>Different thresholds can lead to different </a:t>
            </a:r>
            <a:r>
              <a:rPr lang="en-US" sz="2100" b="1" i="0" dirty="0">
                <a:solidFill>
                  <a:srgbClr val="40454F"/>
                </a:solidFill>
                <a:effectLst/>
              </a:rPr>
              <a:t>trade-offs between </a:t>
            </a:r>
            <a:r>
              <a:rPr lang="en-US" sz="2100" b="1" i="0" u="none" strike="noStrike" dirty="0">
                <a:solidFill>
                  <a:srgbClr val="40454F"/>
                </a:solidFill>
                <a:effectLst/>
                <a:hlinkClick r:id="rId3"/>
              </a:rPr>
              <a:t>precision and recall</a:t>
            </a:r>
            <a:r>
              <a:rPr lang="en-US" sz="2100" b="0" i="0" dirty="0">
                <a:solidFill>
                  <a:srgbClr val="40454F"/>
                </a:solidFill>
                <a:effectLst/>
              </a:rPr>
              <a:t>. </a:t>
            </a:r>
          </a:p>
          <a:p>
            <a:pPr>
              <a:spcBef>
                <a:spcPts val="0"/>
              </a:spcBef>
              <a:buFont typeface="Wingdings" pitchFamily="2" charset="2"/>
              <a:buChar char="§"/>
            </a:pPr>
            <a:r>
              <a:rPr lang="en-US" sz="2100" b="0" i="0" dirty="0">
                <a:solidFill>
                  <a:srgbClr val="40454F"/>
                </a:solidFill>
                <a:effectLst/>
              </a:rPr>
              <a:t>The </a:t>
            </a:r>
            <a:r>
              <a:rPr lang="en-US" sz="2100" b="1" i="0" dirty="0">
                <a:solidFill>
                  <a:srgbClr val="40454F"/>
                </a:solidFill>
                <a:effectLst/>
              </a:rPr>
              <a:t>0.5 threshold</a:t>
            </a:r>
            <a:r>
              <a:rPr lang="en-US" sz="2100" b="0" i="0" dirty="0">
                <a:solidFill>
                  <a:srgbClr val="40454F"/>
                </a:solidFill>
                <a:effectLst/>
              </a:rPr>
              <a:t> is often a default choice, but it might not be optimal in real-world problems. </a:t>
            </a:r>
          </a:p>
          <a:p>
            <a:pPr>
              <a:spcBef>
                <a:spcPts val="0"/>
              </a:spcBef>
              <a:buFont typeface="Wingdings" pitchFamily="2" charset="2"/>
              <a:buChar char="§"/>
            </a:pPr>
            <a:r>
              <a:rPr lang="en-US" sz="2100" b="0" i="0" dirty="0">
                <a:solidFill>
                  <a:srgbClr val="40454F"/>
                </a:solidFill>
                <a:effectLst/>
              </a:rPr>
              <a:t>This depends on the specific task and the cost of false positives and false negatives errors.</a:t>
            </a:r>
          </a:p>
          <a:p>
            <a:pPr marL="0" indent="0">
              <a:buNone/>
            </a:pPr>
            <a:endParaRPr lang="en-US" dirty="0"/>
          </a:p>
        </p:txBody>
      </p:sp>
      <p:sp>
        <p:nvSpPr>
          <p:cNvPr id="4" name="Slide Number Placeholder 3">
            <a:extLst>
              <a:ext uri="{FF2B5EF4-FFF2-40B4-BE49-F238E27FC236}">
                <a16:creationId xmlns:a16="http://schemas.microsoft.com/office/drawing/2014/main" id="{10318F6E-3604-E6ED-44B9-9C893F9C77EB}"/>
              </a:ext>
            </a:extLst>
          </p:cNvPr>
          <p:cNvSpPr>
            <a:spLocks noGrp="1"/>
          </p:cNvSpPr>
          <p:nvPr>
            <p:ph type="sldNum" sz="quarter" idx="12"/>
          </p:nvPr>
        </p:nvSpPr>
        <p:spPr/>
        <p:txBody>
          <a:bodyPr/>
          <a:lstStyle/>
          <a:p>
            <a:fld id="{3A98EE3D-8CD1-4C3F-BD1C-C98C9596463C}" type="slidenum">
              <a:rPr lang="en-US" smtClean="0"/>
              <a:t>33</a:t>
            </a:fld>
            <a:endParaRPr lang="en-US" dirty="0"/>
          </a:p>
        </p:txBody>
      </p:sp>
      <p:pic>
        <p:nvPicPr>
          <p:cNvPr id="5" name="Picture 4">
            <a:extLst>
              <a:ext uri="{FF2B5EF4-FFF2-40B4-BE49-F238E27FC236}">
                <a16:creationId xmlns:a16="http://schemas.microsoft.com/office/drawing/2014/main" id="{FBC46656-6476-6E56-3138-47B9FEB51E82}"/>
              </a:ext>
            </a:extLst>
          </p:cNvPr>
          <p:cNvPicPr>
            <a:picLocks noChangeAspect="1"/>
          </p:cNvPicPr>
          <p:nvPr/>
        </p:nvPicPr>
        <p:blipFill>
          <a:blip r:embed="rId4"/>
          <a:srcRect b="13358"/>
          <a:stretch/>
        </p:blipFill>
        <p:spPr>
          <a:xfrm>
            <a:off x="3981450" y="6223000"/>
            <a:ext cx="4229100" cy="550174"/>
          </a:xfrm>
          <a:prstGeom prst="rect">
            <a:avLst/>
          </a:prstGeom>
        </p:spPr>
      </p:pic>
      <p:pic>
        <p:nvPicPr>
          <p:cNvPr id="10242" name="Picture 2" descr="Classification decision threshold">
            <a:extLst>
              <a:ext uri="{FF2B5EF4-FFF2-40B4-BE49-F238E27FC236}">
                <a16:creationId xmlns:a16="http://schemas.microsoft.com/office/drawing/2014/main" id="{10FB2A2D-0682-6B6F-87BE-455467AA29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68" t="8762" r="54574" b="21159"/>
          <a:stretch/>
        </p:blipFill>
        <p:spPr bwMode="auto">
          <a:xfrm>
            <a:off x="7331125" y="588965"/>
            <a:ext cx="2831988" cy="26244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lassification decision threshold">
            <a:extLst>
              <a:ext uri="{FF2B5EF4-FFF2-40B4-BE49-F238E27FC236}">
                <a16:creationId xmlns:a16="http://schemas.microsoft.com/office/drawing/2014/main" id="{B025B12F-53BE-4F9F-3616-3923DDE0DF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4896" t="8762" r="6618" b="21159"/>
          <a:stretch/>
        </p:blipFill>
        <p:spPr bwMode="auto">
          <a:xfrm>
            <a:off x="7453367" y="3378946"/>
            <a:ext cx="2709746" cy="2776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59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dissolv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dissolv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0242"/>
                                        </p:tgtEl>
                                        <p:attrNameLst>
                                          <p:attrName>style.visibility</p:attrName>
                                        </p:attrNameLst>
                                      </p:cBhvr>
                                      <p:to>
                                        <p:strVal val="visible"/>
                                      </p:to>
                                    </p:set>
                                    <p:animEffect transition="in" filter="dissolve">
                                      <p:cBhvr>
                                        <p:cTn id="37" dur="500"/>
                                        <p:tgtEl>
                                          <p:spTgt spid="1024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dissolv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C1C4AF-52C2-B188-00B2-63EE23B75E9C}"/>
              </a:ext>
            </a:extLst>
          </p:cNvPr>
          <p:cNvSpPr>
            <a:spLocks noGrp="1"/>
          </p:cNvSpPr>
          <p:nvPr>
            <p:ph type="title"/>
          </p:nvPr>
        </p:nvSpPr>
        <p:spPr/>
        <p:txBody>
          <a:bodyPr/>
          <a:lstStyle/>
          <a:p>
            <a:r>
              <a:rPr lang="en-US" dirty="0"/>
              <a:t>Results of different thresholds</a:t>
            </a:r>
          </a:p>
        </p:txBody>
      </p:sp>
      <p:sp>
        <p:nvSpPr>
          <p:cNvPr id="6" name="Content Placeholder 5">
            <a:extLst>
              <a:ext uri="{FF2B5EF4-FFF2-40B4-BE49-F238E27FC236}">
                <a16:creationId xmlns:a16="http://schemas.microsoft.com/office/drawing/2014/main" id="{994D5E15-4526-B04E-21AA-2175A83AC7A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2636FD5-1E45-9140-3A67-DA1CB36B23ED}"/>
              </a:ext>
            </a:extLst>
          </p:cNvPr>
          <p:cNvSpPr>
            <a:spLocks noGrp="1"/>
          </p:cNvSpPr>
          <p:nvPr>
            <p:ph type="sldNum" sz="quarter" idx="12"/>
          </p:nvPr>
        </p:nvSpPr>
        <p:spPr/>
        <p:txBody>
          <a:bodyPr/>
          <a:lstStyle/>
          <a:p>
            <a:fld id="{3A98EE3D-8CD1-4C3F-BD1C-C98C9596463C}" type="slidenum">
              <a:rPr lang="en-US" smtClean="0"/>
              <a:t>34</a:t>
            </a:fld>
            <a:endParaRPr lang="en-US" dirty="0"/>
          </a:p>
        </p:txBody>
      </p:sp>
      <p:pic>
        <p:nvPicPr>
          <p:cNvPr id="11266" name="Picture 2" descr="Confusion matrices with different classification thresholds">
            <a:extLst>
              <a:ext uri="{FF2B5EF4-FFF2-40B4-BE49-F238E27FC236}">
                <a16:creationId xmlns:a16="http://schemas.microsoft.com/office/drawing/2014/main" id="{6C09332F-DBCE-29E2-19E8-81988F449D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0" t="22857" r="2153" b="19238"/>
          <a:stretch/>
        </p:blipFill>
        <p:spPr bwMode="auto">
          <a:xfrm>
            <a:off x="283028" y="2037804"/>
            <a:ext cx="11625944" cy="3971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632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3BF42-0BD9-E9E4-02BC-57922537DAD8}"/>
              </a:ext>
            </a:extLst>
          </p:cNvPr>
          <p:cNvSpPr>
            <a:spLocks noGrp="1"/>
          </p:cNvSpPr>
          <p:nvPr>
            <p:ph type="title"/>
          </p:nvPr>
        </p:nvSpPr>
        <p:spPr/>
        <p:txBody>
          <a:bodyPr/>
          <a:lstStyle/>
          <a:p>
            <a:r>
              <a:rPr lang="en-US" dirty="0"/>
              <a:t>ROC Curve Python Example</a:t>
            </a:r>
          </a:p>
        </p:txBody>
      </p:sp>
      <p:sp>
        <p:nvSpPr>
          <p:cNvPr id="4" name="Slide Number Placeholder 3">
            <a:extLst>
              <a:ext uri="{FF2B5EF4-FFF2-40B4-BE49-F238E27FC236}">
                <a16:creationId xmlns:a16="http://schemas.microsoft.com/office/drawing/2014/main" id="{492D5D60-2702-25BB-B2D8-393A8FB92A2C}"/>
              </a:ext>
            </a:extLst>
          </p:cNvPr>
          <p:cNvSpPr>
            <a:spLocks noGrp="1"/>
          </p:cNvSpPr>
          <p:nvPr>
            <p:ph type="sldNum" sz="quarter" idx="12"/>
          </p:nvPr>
        </p:nvSpPr>
        <p:spPr/>
        <p:txBody>
          <a:bodyPr/>
          <a:lstStyle/>
          <a:p>
            <a:fld id="{3A98EE3D-8CD1-4C3F-BD1C-C98C9596463C}" type="slidenum">
              <a:rPr lang="en-US" smtClean="0"/>
              <a:t>35</a:t>
            </a:fld>
            <a:endParaRPr lang="en-US" dirty="0"/>
          </a:p>
        </p:txBody>
      </p:sp>
      <p:pic>
        <p:nvPicPr>
          <p:cNvPr id="5" name="Picture 4">
            <a:extLst>
              <a:ext uri="{FF2B5EF4-FFF2-40B4-BE49-F238E27FC236}">
                <a16:creationId xmlns:a16="http://schemas.microsoft.com/office/drawing/2014/main" id="{FC791CF2-C3D8-4E63-385D-4938F191C978}"/>
              </a:ext>
            </a:extLst>
          </p:cNvPr>
          <p:cNvPicPr>
            <a:picLocks noChangeAspect="1"/>
          </p:cNvPicPr>
          <p:nvPr/>
        </p:nvPicPr>
        <p:blipFill>
          <a:blip r:embed="rId2"/>
          <a:stretch>
            <a:fillRect/>
          </a:stretch>
        </p:blipFill>
        <p:spPr>
          <a:xfrm>
            <a:off x="581192" y="1456561"/>
            <a:ext cx="4116146" cy="1485873"/>
          </a:xfrm>
          <a:prstGeom prst="rect">
            <a:avLst/>
          </a:prstGeom>
        </p:spPr>
      </p:pic>
      <p:pic>
        <p:nvPicPr>
          <p:cNvPr id="6" name="Picture 5">
            <a:extLst>
              <a:ext uri="{FF2B5EF4-FFF2-40B4-BE49-F238E27FC236}">
                <a16:creationId xmlns:a16="http://schemas.microsoft.com/office/drawing/2014/main" id="{3F34BAC2-F122-57B4-CBC9-36D37C1F5C30}"/>
              </a:ext>
            </a:extLst>
          </p:cNvPr>
          <p:cNvPicPr>
            <a:picLocks noChangeAspect="1"/>
          </p:cNvPicPr>
          <p:nvPr/>
        </p:nvPicPr>
        <p:blipFill>
          <a:blip r:embed="rId3"/>
          <a:stretch>
            <a:fillRect/>
          </a:stretch>
        </p:blipFill>
        <p:spPr>
          <a:xfrm>
            <a:off x="581192" y="3146665"/>
            <a:ext cx="3950607" cy="2354073"/>
          </a:xfrm>
          <a:prstGeom prst="rect">
            <a:avLst/>
          </a:prstGeom>
        </p:spPr>
      </p:pic>
      <p:pic>
        <p:nvPicPr>
          <p:cNvPr id="7" name="Picture 6">
            <a:extLst>
              <a:ext uri="{FF2B5EF4-FFF2-40B4-BE49-F238E27FC236}">
                <a16:creationId xmlns:a16="http://schemas.microsoft.com/office/drawing/2014/main" id="{0FA909C6-AC15-FB4D-CA15-CC1F328FFA8C}"/>
              </a:ext>
            </a:extLst>
          </p:cNvPr>
          <p:cNvPicPr>
            <a:picLocks noChangeAspect="1"/>
          </p:cNvPicPr>
          <p:nvPr/>
        </p:nvPicPr>
        <p:blipFill>
          <a:blip r:embed="rId4"/>
          <a:stretch>
            <a:fillRect/>
          </a:stretch>
        </p:blipFill>
        <p:spPr>
          <a:xfrm>
            <a:off x="4784424" y="1456561"/>
            <a:ext cx="3798389" cy="2078364"/>
          </a:xfrm>
          <a:prstGeom prst="rect">
            <a:avLst/>
          </a:prstGeom>
        </p:spPr>
      </p:pic>
      <p:pic>
        <p:nvPicPr>
          <p:cNvPr id="8" name="Picture 7">
            <a:extLst>
              <a:ext uri="{FF2B5EF4-FFF2-40B4-BE49-F238E27FC236}">
                <a16:creationId xmlns:a16="http://schemas.microsoft.com/office/drawing/2014/main" id="{B000B59F-ED35-A453-F9ED-15CF0DE60EF8}"/>
              </a:ext>
            </a:extLst>
          </p:cNvPr>
          <p:cNvPicPr>
            <a:picLocks noChangeAspect="1"/>
          </p:cNvPicPr>
          <p:nvPr/>
        </p:nvPicPr>
        <p:blipFill>
          <a:blip r:embed="rId5"/>
          <a:stretch>
            <a:fillRect/>
          </a:stretch>
        </p:blipFill>
        <p:spPr>
          <a:xfrm>
            <a:off x="4697338" y="3714600"/>
            <a:ext cx="5450401" cy="1686839"/>
          </a:xfrm>
          <a:prstGeom prst="rect">
            <a:avLst/>
          </a:prstGeom>
        </p:spPr>
      </p:pic>
      <p:pic>
        <p:nvPicPr>
          <p:cNvPr id="9" name="Picture 8">
            <a:extLst>
              <a:ext uri="{FF2B5EF4-FFF2-40B4-BE49-F238E27FC236}">
                <a16:creationId xmlns:a16="http://schemas.microsoft.com/office/drawing/2014/main" id="{170D4EFE-4D32-471C-9EF9-DF0013BC8C00}"/>
              </a:ext>
            </a:extLst>
          </p:cNvPr>
          <p:cNvPicPr>
            <a:picLocks noChangeAspect="1"/>
          </p:cNvPicPr>
          <p:nvPr/>
        </p:nvPicPr>
        <p:blipFill>
          <a:blip r:embed="rId6"/>
          <a:stretch>
            <a:fillRect/>
          </a:stretch>
        </p:blipFill>
        <p:spPr>
          <a:xfrm>
            <a:off x="8748814" y="639475"/>
            <a:ext cx="2944764" cy="2895450"/>
          </a:xfrm>
          <a:prstGeom prst="rect">
            <a:avLst/>
          </a:prstGeom>
        </p:spPr>
      </p:pic>
      <p:pic>
        <p:nvPicPr>
          <p:cNvPr id="13314" name="Picture 2">
            <a:extLst>
              <a:ext uri="{FF2B5EF4-FFF2-40B4-BE49-F238E27FC236}">
                <a16:creationId xmlns:a16="http://schemas.microsoft.com/office/drawing/2014/main" id="{BD061F63-A6FA-061B-7152-7E13DA7648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91242" y="3716463"/>
            <a:ext cx="3678177" cy="28954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6C8FB7D-0716-42D0-7F08-2BD7E2BCC612}"/>
              </a:ext>
            </a:extLst>
          </p:cNvPr>
          <p:cNvSpPr txBox="1"/>
          <p:nvPr/>
        </p:nvSpPr>
        <p:spPr>
          <a:xfrm>
            <a:off x="581189" y="5986677"/>
            <a:ext cx="7517781" cy="276999"/>
          </a:xfrm>
          <a:prstGeom prst="rect">
            <a:avLst/>
          </a:prstGeom>
          <a:noFill/>
        </p:spPr>
        <p:txBody>
          <a:bodyPr wrap="square">
            <a:spAutoFit/>
          </a:bodyPr>
          <a:lstStyle/>
          <a:p>
            <a:r>
              <a:rPr lang="en-US" sz="1200" dirty="0"/>
              <a:t>https://</a:t>
            </a:r>
            <a:r>
              <a:rPr lang="en-US" sz="1200" dirty="0" err="1"/>
              <a:t>colab.research.google.com</a:t>
            </a:r>
            <a:r>
              <a:rPr lang="en-US" sz="1200" dirty="0"/>
              <a:t>/drive/16DoMKs2_VVf5DoMXqtr4atTSi6Ij4PUd#scrollTo=SntAkaLG2aN9</a:t>
            </a:r>
          </a:p>
        </p:txBody>
      </p:sp>
    </p:spTree>
    <p:extLst>
      <p:ext uri="{BB962C8B-B14F-4D97-AF65-F5344CB8AC3E}">
        <p14:creationId xmlns:p14="http://schemas.microsoft.com/office/powerpoint/2010/main" val="157561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314"/>
                                        </p:tgtEl>
                                        <p:attrNameLst>
                                          <p:attrName>style.visibility</p:attrName>
                                        </p:attrNameLst>
                                      </p:cBhvr>
                                      <p:to>
                                        <p:strVal val="visible"/>
                                      </p:to>
                                    </p:set>
                                    <p:animEffect transition="in" filter="dissolve">
                                      <p:cBhvr>
                                        <p:cTn id="32"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68D91-F6A3-649E-30FC-56526B033737}"/>
              </a:ext>
            </a:extLst>
          </p:cNvPr>
          <p:cNvSpPr>
            <a:spLocks noGrp="1"/>
          </p:cNvSpPr>
          <p:nvPr>
            <p:ph type="title"/>
          </p:nvPr>
        </p:nvSpPr>
        <p:spPr/>
        <p:txBody>
          <a:bodyPr/>
          <a:lstStyle/>
          <a:p>
            <a:r>
              <a:rPr lang="en-US" dirty="0"/>
              <a:t>Precision – Recall Curve</a:t>
            </a:r>
          </a:p>
        </p:txBody>
      </p:sp>
      <p:sp>
        <p:nvSpPr>
          <p:cNvPr id="3" name="Content Placeholder 2">
            <a:extLst>
              <a:ext uri="{FF2B5EF4-FFF2-40B4-BE49-F238E27FC236}">
                <a16:creationId xmlns:a16="http://schemas.microsoft.com/office/drawing/2014/main" id="{D53F3A97-860E-8C85-E690-CB5919564D1E}"/>
              </a:ext>
            </a:extLst>
          </p:cNvPr>
          <p:cNvSpPr>
            <a:spLocks noGrp="1"/>
          </p:cNvSpPr>
          <p:nvPr>
            <p:ph idx="1"/>
          </p:nvPr>
        </p:nvSpPr>
        <p:spPr>
          <a:xfrm>
            <a:off x="581193" y="1451113"/>
            <a:ext cx="4989813" cy="4524237"/>
          </a:xfrm>
        </p:spPr>
        <p:txBody>
          <a:bodyPr/>
          <a:lstStyle/>
          <a:p>
            <a:r>
              <a:rPr lang="en-US" dirty="0"/>
              <a:t>The precision-recall curve plots </a:t>
            </a:r>
            <a:r>
              <a:rPr lang="en-US" b="1" dirty="0"/>
              <a:t>precision</a:t>
            </a:r>
            <a:r>
              <a:rPr lang="en-US" dirty="0"/>
              <a:t> (y-axis) against </a:t>
            </a:r>
            <a:r>
              <a:rPr lang="en-US" b="1" dirty="0"/>
              <a:t>recall</a:t>
            </a:r>
            <a:r>
              <a:rPr lang="en-US" dirty="0"/>
              <a:t> (x-axis) for different </a:t>
            </a:r>
            <a:r>
              <a:rPr lang="en-US" b="1" dirty="0"/>
              <a:t>threshold</a:t>
            </a:r>
            <a:r>
              <a:rPr lang="en-US" dirty="0"/>
              <a:t> values.</a:t>
            </a:r>
          </a:p>
          <a:p>
            <a:r>
              <a:rPr lang="en-US" dirty="0"/>
              <a:t>Precision-recall curves are beneficial when dealing with </a:t>
            </a:r>
            <a:r>
              <a:rPr lang="en-US" b="1" dirty="0"/>
              <a:t>imbalanced datasets</a:t>
            </a:r>
            <a:r>
              <a:rPr lang="en-US" dirty="0"/>
              <a:t>, where the positive class is rare. </a:t>
            </a:r>
          </a:p>
          <a:p>
            <a:r>
              <a:rPr lang="en-US" dirty="0"/>
              <a:t>In these scenarios, traditional metrics like accuracy can be misleading, as a model might achieve high accuracy by simply predicting the majority class. </a:t>
            </a:r>
          </a:p>
          <a:p>
            <a:r>
              <a:rPr lang="en-US" dirty="0"/>
              <a:t>The precision-recall curve provides a more nuanced evaluation, focusing on the performance of the minority class.</a:t>
            </a:r>
          </a:p>
        </p:txBody>
      </p:sp>
      <p:sp>
        <p:nvSpPr>
          <p:cNvPr id="4" name="Slide Number Placeholder 3">
            <a:extLst>
              <a:ext uri="{FF2B5EF4-FFF2-40B4-BE49-F238E27FC236}">
                <a16:creationId xmlns:a16="http://schemas.microsoft.com/office/drawing/2014/main" id="{CB4CE1EC-DD63-9A4E-A98B-EBC1F7C63A0D}"/>
              </a:ext>
            </a:extLst>
          </p:cNvPr>
          <p:cNvSpPr>
            <a:spLocks noGrp="1"/>
          </p:cNvSpPr>
          <p:nvPr>
            <p:ph type="sldNum" sz="quarter" idx="12"/>
          </p:nvPr>
        </p:nvSpPr>
        <p:spPr/>
        <p:txBody>
          <a:bodyPr/>
          <a:lstStyle/>
          <a:p>
            <a:fld id="{3A98EE3D-8CD1-4C3F-BD1C-C98C9596463C}" type="slidenum">
              <a:rPr lang="en-US" smtClean="0"/>
              <a:t>36</a:t>
            </a:fld>
            <a:endParaRPr lang="en-US" dirty="0"/>
          </a:p>
        </p:txBody>
      </p:sp>
      <p:pic>
        <p:nvPicPr>
          <p:cNvPr id="5122" name="Picture 2">
            <a:extLst>
              <a:ext uri="{FF2B5EF4-FFF2-40B4-BE49-F238E27FC236}">
                <a16:creationId xmlns:a16="http://schemas.microsoft.com/office/drawing/2014/main" id="{7EE694C2-FC8D-68E8-9DB7-2816C9F2B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1006" y="1490302"/>
            <a:ext cx="6065201" cy="4867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8773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85B4C-4D15-8F07-D64D-49F31FB92691}"/>
              </a:ext>
            </a:extLst>
          </p:cNvPr>
          <p:cNvSpPr>
            <a:spLocks noGrp="1"/>
          </p:cNvSpPr>
          <p:nvPr>
            <p:ph type="title"/>
          </p:nvPr>
        </p:nvSpPr>
        <p:spPr/>
        <p:txBody>
          <a:bodyPr/>
          <a:lstStyle/>
          <a:p>
            <a:r>
              <a:rPr lang="en-US" dirty="0"/>
              <a:t>Precision-Recall Curve Python Code</a:t>
            </a:r>
          </a:p>
        </p:txBody>
      </p:sp>
      <p:sp>
        <p:nvSpPr>
          <p:cNvPr id="4" name="Slide Number Placeholder 3">
            <a:extLst>
              <a:ext uri="{FF2B5EF4-FFF2-40B4-BE49-F238E27FC236}">
                <a16:creationId xmlns:a16="http://schemas.microsoft.com/office/drawing/2014/main" id="{C084F1CC-B156-58C2-71EF-D7E2F2C97A70}"/>
              </a:ext>
            </a:extLst>
          </p:cNvPr>
          <p:cNvSpPr>
            <a:spLocks noGrp="1"/>
          </p:cNvSpPr>
          <p:nvPr>
            <p:ph type="sldNum" sz="quarter" idx="12"/>
          </p:nvPr>
        </p:nvSpPr>
        <p:spPr/>
        <p:txBody>
          <a:bodyPr/>
          <a:lstStyle/>
          <a:p>
            <a:fld id="{3A98EE3D-8CD1-4C3F-BD1C-C98C9596463C}" type="slidenum">
              <a:rPr lang="en-US" smtClean="0"/>
              <a:t>37</a:t>
            </a:fld>
            <a:endParaRPr lang="en-US" dirty="0"/>
          </a:p>
        </p:txBody>
      </p:sp>
      <p:pic>
        <p:nvPicPr>
          <p:cNvPr id="5" name="Picture 4">
            <a:extLst>
              <a:ext uri="{FF2B5EF4-FFF2-40B4-BE49-F238E27FC236}">
                <a16:creationId xmlns:a16="http://schemas.microsoft.com/office/drawing/2014/main" id="{A4A735DB-04D1-A612-FDA8-177DD33702C1}"/>
              </a:ext>
            </a:extLst>
          </p:cNvPr>
          <p:cNvPicPr>
            <a:picLocks noChangeAspect="1"/>
          </p:cNvPicPr>
          <p:nvPr/>
        </p:nvPicPr>
        <p:blipFill>
          <a:blip r:embed="rId3"/>
          <a:stretch>
            <a:fillRect/>
          </a:stretch>
        </p:blipFill>
        <p:spPr>
          <a:xfrm>
            <a:off x="679450" y="1452893"/>
            <a:ext cx="5010150" cy="1132047"/>
          </a:xfrm>
          <a:prstGeom prst="rect">
            <a:avLst/>
          </a:prstGeom>
        </p:spPr>
      </p:pic>
      <p:pic>
        <p:nvPicPr>
          <p:cNvPr id="7" name="Picture 6">
            <a:extLst>
              <a:ext uri="{FF2B5EF4-FFF2-40B4-BE49-F238E27FC236}">
                <a16:creationId xmlns:a16="http://schemas.microsoft.com/office/drawing/2014/main" id="{F94D958A-B50E-76A7-EB85-4E666749F473}"/>
              </a:ext>
            </a:extLst>
          </p:cNvPr>
          <p:cNvPicPr>
            <a:picLocks noChangeAspect="1"/>
          </p:cNvPicPr>
          <p:nvPr/>
        </p:nvPicPr>
        <p:blipFill>
          <a:blip r:embed="rId4"/>
          <a:stretch>
            <a:fillRect/>
          </a:stretch>
        </p:blipFill>
        <p:spPr>
          <a:xfrm>
            <a:off x="679450" y="2960566"/>
            <a:ext cx="7772400" cy="2480111"/>
          </a:xfrm>
          <a:prstGeom prst="rect">
            <a:avLst/>
          </a:prstGeom>
        </p:spPr>
      </p:pic>
      <p:sp>
        <p:nvSpPr>
          <p:cNvPr id="9" name="TextBox 8">
            <a:extLst>
              <a:ext uri="{FF2B5EF4-FFF2-40B4-BE49-F238E27FC236}">
                <a16:creationId xmlns:a16="http://schemas.microsoft.com/office/drawing/2014/main" id="{1E490E31-C5D7-90D0-70E2-5C0034F6AB9B}"/>
              </a:ext>
            </a:extLst>
          </p:cNvPr>
          <p:cNvSpPr txBox="1"/>
          <p:nvPr/>
        </p:nvSpPr>
        <p:spPr>
          <a:xfrm>
            <a:off x="7223754" y="3670301"/>
            <a:ext cx="4485646" cy="2654573"/>
          </a:xfrm>
          <a:prstGeom prst="rect">
            <a:avLst/>
          </a:prstGeom>
          <a:solidFill>
            <a:schemeClr val="bg1"/>
          </a:solidFill>
        </p:spPr>
        <p:txBody>
          <a:bodyPr wrap="square">
            <a:spAutoFit/>
          </a:bodyPr>
          <a:lstStyle/>
          <a:p>
            <a:pPr marL="285750" indent="-285750" algn="l">
              <a:spcAft>
                <a:spcPts val="450"/>
              </a:spcAft>
              <a:buClr>
                <a:schemeClr val="accent1"/>
              </a:buClr>
              <a:buFont typeface="Wingdings" pitchFamily="2" charset="2"/>
              <a:buChar char="§"/>
            </a:pPr>
            <a:r>
              <a:rPr lang="en-US" sz="1400" b="0" i="0" dirty="0">
                <a:solidFill>
                  <a:srgbClr val="1F1F1F"/>
                </a:solidFill>
                <a:effectLst/>
                <a:latin typeface="Roboto" panose="02000000000000000000" pitchFamily="2" charset="0"/>
              </a:rPr>
              <a:t>The </a:t>
            </a:r>
            <a:r>
              <a:rPr lang="en-US" sz="1400" b="0" i="0" dirty="0" err="1">
                <a:solidFill>
                  <a:srgbClr val="1F1F1F"/>
                </a:solidFill>
                <a:effectLst/>
                <a:latin typeface="Roboto" panose="02000000000000000000" pitchFamily="2" charset="0"/>
              </a:rPr>
              <a:t>predict_proba</a:t>
            </a:r>
            <a:r>
              <a:rPr lang="en-US" sz="1400" b="0" i="0" dirty="0">
                <a:solidFill>
                  <a:srgbClr val="1F1F1F"/>
                </a:solidFill>
                <a:effectLst/>
                <a:latin typeface="Roboto" panose="02000000000000000000" pitchFamily="2" charset="0"/>
              </a:rPr>
              <a:t> method returns an array of probabilities, where each row represents a data point in </a:t>
            </a:r>
            <a:r>
              <a:rPr lang="en-US" sz="1400" b="0" i="0" dirty="0" err="1">
                <a:solidFill>
                  <a:srgbClr val="1F1F1F"/>
                </a:solidFill>
                <a:effectLst/>
                <a:latin typeface="Roboto" panose="02000000000000000000" pitchFamily="2" charset="0"/>
              </a:rPr>
              <a:t>X_test</a:t>
            </a:r>
            <a:r>
              <a:rPr lang="en-US" sz="1400" b="0" i="0" dirty="0">
                <a:solidFill>
                  <a:srgbClr val="1F1F1F"/>
                </a:solidFill>
                <a:effectLst/>
                <a:latin typeface="Roboto" panose="02000000000000000000" pitchFamily="2" charset="0"/>
              </a:rPr>
              <a:t>, and each column represents the probability of belonging to a specific class. </a:t>
            </a:r>
          </a:p>
          <a:p>
            <a:pPr marL="285750" indent="-285750" algn="l">
              <a:spcAft>
                <a:spcPts val="450"/>
              </a:spcAft>
              <a:buClr>
                <a:schemeClr val="accent1"/>
              </a:buClr>
              <a:buFont typeface="Wingdings" pitchFamily="2" charset="2"/>
              <a:buChar char="§"/>
            </a:pPr>
            <a:r>
              <a:rPr lang="en-US" sz="1400" b="0" i="0" dirty="0">
                <a:solidFill>
                  <a:srgbClr val="1F1F1F"/>
                </a:solidFill>
                <a:effectLst/>
                <a:latin typeface="Roboto" panose="02000000000000000000" pitchFamily="2" charset="0"/>
              </a:rPr>
              <a:t>In a binary classification problem, there will be two columns, one for each class (usually 0 and 1).</a:t>
            </a:r>
          </a:p>
          <a:p>
            <a:pPr marL="285750" indent="-285750" algn="l">
              <a:spcAft>
                <a:spcPts val="450"/>
              </a:spcAft>
              <a:buClr>
                <a:schemeClr val="accent1"/>
              </a:buClr>
              <a:buFont typeface="Wingdings" pitchFamily="2" charset="2"/>
              <a:buChar char="§"/>
            </a:pPr>
            <a:r>
              <a:rPr lang="en-US" sz="1400" b="0" i="0" dirty="0">
                <a:solidFill>
                  <a:srgbClr val="1F1F1F"/>
                </a:solidFill>
                <a:effectLst/>
                <a:latin typeface="Roboto" panose="02000000000000000000" pitchFamily="2" charset="0"/>
              </a:rPr>
              <a:t>[:, 1] selects all rows (:), and only the second column (1). </a:t>
            </a:r>
          </a:p>
          <a:p>
            <a:pPr marL="285750" indent="-285750" algn="l">
              <a:spcAft>
                <a:spcPts val="450"/>
              </a:spcAft>
              <a:buClr>
                <a:schemeClr val="accent1"/>
              </a:buClr>
              <a:buFont typeface="Wingdings" pitchFamily="2" charset="2"/>
              <a:buChar char="§"/>
            </a:pPr>
            <a:r>
              <a:rPr lang="en-US" sz="1400" b="0" i="0" dirty="0">
                <a:solidFill>
                  <a:srgbClr val="1F1F1F"/>
                </a:solidFill>
                <a:effectLst/>
                <a:latin typeface="Roboto" panose="02000000000000000000" pitchFamily="2" charset="0"/>
              </a:rPr>
              <a:t>Python uses 0-based indexing, so the second column corresponds to the probabilities of the positive class (class </a:t>
            </a:r>
            <a:r>
              <a:rPr lang="en-US" sz="1400" dirty="0">
                <a:solidFill>
                  <a:srgbClr val="1F1F1F"/>
                </a:solidFill>
                <a:latin typeface="Roboto" panose="02000000000000000000" pitchFamily="2" charset="0"/>
              </a:rPr>
              <a:t>1</a:t>
            </a:r>
            <a:r>
              <a:rPr lang="en-US" sz="1400" b="0" i="0" dirty="0">
                <a:solidFill>
                  <a:srgbClr val="1F1F1F"/>
                </a:solidFill>
                <a:effectLst/>
                <a:latin typeface="Roboto" panose="02000000000000000000" pitchFamily="2" charset="0"/>
              </a:rPr>
              <a:t>).</a:t>
            </a:r>
          </a:p>
        </p:txBody>
      </p:sp>
      <p:pic>
        <p:nvPicPr>
          <p:cNvPr id="10" name="Picture 9">
            <a:extLst>
              <a:ext uri="{FF2B5EF4-FFF2-40B4-BE49-F238E27FC236}">
                <a16:creationId xmlns:a16="http://schemas.microsoft.com/office/drawing/2014/main" id="{C1EAC68E-DD3F-19FD-54C7-9C48BA52082D}"/>
              </a:ext>
            </a:extLst>
          </p:cNvPr>
          <p:cNvPicPr>
            <a:picLocks noChangeAspect="1"/>
          </p:cNvPicPr>
          <p:nvPr/>
        </p:nvPicPr>
        <p:blipFill>
          <a:blip r:embed="rId5"/>
          <a:stretch>
            <a:fillRect/>
          </a:stretch>
        </p:blipFill>
        <p:spPr>
          <a:xfrm>
            <a:off x="581192" y="5574435"/>
            <a:ext cx="6477000" cy="706773"/>
          </a:xfrm>
          <a:prstGeom prst="rect">
            <a:avLst/>
          </a:prstGeom>
        </p:spPr>
      </p:pic>
      <p:pic>
        <p:nvPicPr>
          <p:cNvPr id="11" name="Picture 10">
            <a:extLst>
              <a:ext uri="{FF2B5EF4-FFF2-40B4-BE49-F238E27FC236}">
                <a16:creationId xmlns:a16="http://schemas.microsoft.com/office/drawing/2014/main" id="{99727620-9C18-24E4-A869-3E3F6BE7C067}"/>
              </a:ext>
            </a:extLst>
          </p:cNvPr>
          <p:cNvPicPr>
            <a:picLocks noChangeAspect="1"/>
          </p:cNvPicPr>
          <p:nvPr/>
        </p:nvPicPr>
        <p:blipFill>
          <a:blip r:embed="rId6"/>
          <a:stretch>
            <a:fillRect/>
          </a:stretch>
        </p:blipFill>
        <p:spPr>
          <a:xfrm>
            <a:off x="6835608" y="1452893"/>
            <a:ext cx="4775200" cy="1727200"/>
          </a:xfrm>
          <a:prstGeom prst="rect">
            <a:avLst/>
          </a:prstGeom>
        </p:spPr>
      </p:pic>
      <p:cxnSp>
        <p:nvCxnSpPr>
          <p:cNvPr id="14" name="Straight Arrow Connector 13">
            <a:extLst>
              <a:ext uri="{FF2B5EF4-FFF2-40B4-BE49-F238E27FC236}">
                <a16:creationId xmlns:a16="http://schemas.microsoft.com/office/drawing/2014/main" id="{C8B43AE8-6400-193D-4FEC-ED3FE40A47F6}"/>
              </a:ext>
            </a:extLst>
          </p:cNvPr>
          <p:cNvCxnSpPr/>
          <p:nvPr/>
        </p:nvCxnSpPr>
        <p:spPr>
          <a:xfrm flipH="1">
            <a:off x="5105400" y="3848100"/>
            <a:ext cx="2118354" cy="1397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8733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964DB-FF3F-32B3-21D4-AC5A55A6E78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7DD9CF5C-8FF0-A3AE-59CB-F641E201BDA4}"/>
              </a:ext>
            </a:extLst>
          </p:cNvPr>
          <p:cNvSpPr>
            <a:spLocks noGrp="1"/>
          </p:cNvSpPr>
          <p:nvPr>
            <p:ph idx="1"/>
          </p:nvPr>
        </p:nvSpPr>
        <p:spPr>
          <a:xfrm>
            <a:off x="581192" y="1451113"/>
            <a:ext cx="9977107" cy="4524237"/>
          </a:xfrm>
        </p:spPr>
        <p:txBody>
          <a:bodyPr anchor="t">
            <a:normAutofit/>
          </a:bodyPr>
          <a:lstStyle/>
          <a:p>
            <a:pPr marL="0" indent="0">
              <a:buNone/>
            </a:pPr>
            <a:r>
              <a:rPr lang="en-US" sz="2000" b="0" i="0" dirty="0">
                <a:solidFill>
                  <a:srgbClr val="131314"/>
                </a:solidFill>
                <a:effectLst/>
                <a:latin typeface="Google Sans Text"/>
              </a:rPr>
              <a:t>This lecture provided a comprehensive overview of various model performance metrics, emphasizing their importance in evaluating and comparing machine learning models. Understanding these metrics is crucial for building and deploying effective models in various applications. Some of the main topics discussed included:</a:t>
            </a:r>
          </a:p>
          <a:p>
            <a:r>
              <a:rPr lang="en-US" sz="2000" b="0" i="0" dirty="0">
                <a:solidFill>
                  <a:srgbClr val="131314"/>
                </a:solidFill>
                <a:effectLst/>
                <a:latin typeface="Google Sans Text"/>
              </a:rPr>
              <a:t>Understanding Model Fit: Bias-Variance Tradeoff</a:t>
            </a:r>
          </a:p>
          <a:p>
            <a:r>
              <a:rPr lang="en-US" sz="2000" dirty="0">
                <a:solidFill>
                  <a:srgbClr val="131314"/>
                </a:solidFill>
                <a:latin typeface="Google Sans Text"/>
              </a:rPr>
              <a:t>Data Splitting: Ensuring Model Generalization</a:t>
            </a:r>
            <a:endParaRPr lang="en-US" sz="2000" b="0" i="0" dirty="0">
              <a:solidFill>
                <a:srgbClr val="131314"/>
              </a:solidFill>
              <a:effectLst/>
              <a:latin typeface="Google Sans Text"/>
            </a:endParaRPr>
          </a:p>
          <a:p>
            <a:r>
              <a:rPr lang="en-US" sz="2000" b="0" i="0" dirty="0">
                <a:solidFill>
                  <a:srgbClr val="131314"/>
                </a:solidFill>
                <a:effectLst/>
                <a:latin typeface="Google Sans Text"/>
              </a:rPr>
              <a:t>Regression Metrics: Measuring Prediction Accuracy</a:t>
            </a:r>
            <a:endParaRPr lang="en-US" sz="2000" dirty="0">
              <a:solidFill>
                <a:srgbClr val="131314"/>
              </a:solidFill>
              <a:latin typeface="Google Sans Text"/>
            </a:endParaRPr>
          </a:p>
          <a:p>
            <a:r>
              <a:rPr lang="en-US" sz="2000" b="0" i="0" dirty="0">
                <a:solidFill>
                  <a:srgbClr val="131314"/>
                </a:solidFill>
                <a:effectLst/>
                <a:latin typeface="Google Sans Text"/>
              </a:rPr>
              <a:t>Classification Metrics: Evaluating Predictive Power</a:t>
            </a:r>
          </a:p>
          <a:p>
            <a:r>
              <a:rPr lang="en-US" sz="2000" b="0" i="0" dirty="0">
                <a:solidFill>
                  <a:srgbClr val="131314"/>
                </a:solidFill>
                <a:effectLst/>
                <a:latin typeface="Google Sans Text"/>
              </a:rPr>
              <a:t>ROC Curve and AUC: Visualizing and Quantifying Classifier Performance</a:t>
            </a:r>
            <a:endParaRPr lang="en-US" sz="2000" dirty="0">
              <a:solidFill>
                <a:srgbClr val="131314"/>
              </a:solidFill>
              <a:latin typeface="Google Sans Text"/>
            </a:endParaRPr>
          </a:p>
          <a:p>
            <a:r>
              <a:rPr lang="en-US" sz="2000" b="0" i="0" dirty="0">
                <a:solidFill>
                  <a:srgbClr val="131314"/>
                </a:solidFill>
                <a:effectLst/>
                <a:latin typeface="Google Sans Text"/>
              </a:rPr>
              <a:t>Precision-Recall Curve: Focusing on Positive Predictions</a:t>
            </a:r>
          </a:p>
        </p:txBody>
      </p:sp>
      <p:sp>
        <p:nvSpPr>
          <p:cNvPr id="4" name="Slide Number Placeholder 3">
            <a:extLst>
              <a:ext uri="{FF2B5EF4-FFF2-40B4-BE49-F238E27FC236}">
                <a16:creationId xmlns:a16="http://schemas.microsoft.com/office/drawing/2014/main" id="{96572B03-19F2-934F-FE29-394F8B3E5026}"/>
              </a:ext>
            </a:extLst>
          </p:cNvPr>
          <p:cNvSpPr>
            <a:spLocks noGrp="1"/>
          </p:cNvSpPr>
          <p:nvPr>
            <p:ph type="sldNum" sz="quarter" idx="12"/>
          </p:nvPr>
        </p:nvSpPr>
        <p:spPr/>
        <p:txBody>
          <a:bodyPr/>
          <a:lstStyle/>
          <a:p>
            <a:fld id="{3A98EE3D-8CD1-4C3F-BD1C-C98C9596463C}" type="slidenum">
              <a:rPr lang="en-US" smtClean="0"/>
              <a:t>38</a:t>
            </a:fld>
            <a:endParaRPr lang="en-US" dirty="0"/>
          </a:p>
        </p:txBody>
      </p:sp>
    </p:spTree>
    <p:extLst>
      <p:ext uri="{BB962C8B-B14F-4D97-AF65-F5344CB8AC3E}">
        <p14:creationId xmlns:p14="http://schemas.microsoft.com/office/powerpoint/2010/main" val="406855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A47E6-9276-720E-94C6-E74D22E502EE}"/>
              </a:ext>
            </a:extLst>
          </p:cNvPr>
          <p:cNvSpPr>
            <a:spLocks noGrp="1"/>
          </p:cNvSpPr>
          <p:nvPr>
            <p:ph type="title"/>
          </p:nvPr>
        </p:nvSpPr>
        <p:spPr/>
        <p:txBody>
          <a:bodyPr/>
          <a:lstStyle/>
          <a:p>
            <a:r>
              <a:rPr lang="en-US" dirty="0"/>
              <a:t>Quiz</a:t>
            </a:r>
          </a:p>
        </p:txBody>
      </p:sp>
      <p:sp>
        <p:nvSpPr>
          <p:cNvPr id="3" name="Content Placeholder 2">
            <a:extLst>
              <a:ext uri="{FF2B5EF4-FFF2-40B4-BE49-F238E27FC236}">
                <a16:creationId xmlns:a16="http://schemas.microsoft.com/office/drawing/2014/main" id="{19234890-4744-CD53-C524-AD10A403716F}"/>
              </a:ext>
            </a:extLst>
          </p:cNvPr>
          <p:cNvSpPr>
            <a:spLocks noGrp="1"/>
          </p:cNvSpPr>
          <p:nvPr>
            <p:ph idx="1"/>
          </p:nvPr>
        </p:nvSpPr>
        <p:spPr/>
        <p:txBody>
          <a:bodyPr>
            <a:normAutofit lnSpcReduction="10000"/>
          </a:bodyPr>
          <a:lstStyle/>
          <a:p>
            <a:pPr marL="0" indent="0" algn="l">
              <a:buNone/>
            </a:pPr>
            <a:r>
              <a:rPr lang="en-US" b="1" i="0" dirty="0">
                <a:solidFill>
                  <a:srgbClr val="131314"/>
                </a:solidFill>
                <a:effectLst/>
                <a:latin typeface="Google Sans Text"/>
              </a:rPr>
              <a:t>Instructions:</a:t>
            </a:r>
            <a:r>
              <a:rPr lang="en-US" b="0" i="0" dirty="0">
                <a:solidFill>
                  <a:srgbClr val="131314"/>
                </a:solidFill>
                <a:effectLst/>
                <a:latin typeface="Google Sans Text"/>
              </a:rPr>
              <a:t> Answer the following questions in 2-3 sentences each.</a:t>
            </a:r>
          </a:p>
          <a:p>
            <a:pPr algn="l">
              <a:buFont typeface="+mj-lt"/>
              <a:buAutoNum type="arabicPeriod"/>
            </a:pPr>
            <a:r>
              <a:rPr lang="en-US" b="1" i="0" dirty="0">
                <a:solidFill>
                  <a:srgbClr val="131314"/>
                </a:solidFill>
                <a:effectLst/>
                <a:latin typeface="Google Sans Text"/>
              </a:rPr>
              <a:t>Explain the difference between bias and variance in the context of machine learning.</a:t>
            </a:r>
            <a:endParaRPr lang="en-US" b="0" i="0" dirty="0">
              <a:solidFill>
                <a:srgbClr val="131314"/>
              </a:solidFill>
              <a:effectLst/>
              <a:latin typeface="Google Sans Text"/>
            </a:endParaRPr>
          </a:p>
          <a:p>
            <a:pPr algn="l">
              <a:buFont typeface="+mj-lt"/>
              <a:buAutoNum type="arabicPeriod"/>
            </a:pPr>
            <a:r>
              <a:rPr lang="en-US" b="1" i="0" dirty="0">
                <a:solidFill>
                  <a:srgbClr val="131314"/>
                </a:solidFill>
                <a:effectLst/>
                <a:latin typeface="Google Sans Text"/>
              </a:rPr>
              <a:t>What is the purpose of splitting data into training, validation, and test sets?</a:t>
            </a:r>
            <a:endParaRPr lang="en-US" b="0" i="0" dirty="0">
              <a:solidFill>
                <a:srgbClr val="131314"/>
              </a:solidFill>
              <a:effectLst/>
              <a:latin typeface="Google Sans Text"/>
            </a:endParaRPr>
          </a:p>
          <a:p>
            <a:pPr algn="l">
              <a:buFont typeface="+mj-lt"/>
              <a:buAutoNum type="arabicPeriod"/>
            </a:pPr>
            <a:r>
              <a:rPr lang="en-US" b="1" i="0" dirty="0">
                <a:solidFill>
                  <a:srgbClr val="131314"/>
                </a:solidFill>
                <a:effectLst/>
                <a:latin typeface="Google Sans Text"/>
              </a:rPr>
              <a:t>Describe the advantages of using RMSE over MSE as a regression metric.</a:t>
            </a:r>
            <a:endParaRPr lang="en-US" b="0" i="0" dirty="0">
              <a:solidFill>
                <a:srgbClr val="131314"/>
              </a:solidFill>
              <a:effectLst/>
              <a:latin typeface="Google Sans Text"/>
            </a:endParaRPr>
          </a:p>
          <a:p>
            <a:pPr algn="l">
              <a:buFont typeface="+mj-lt"/>
              <a:buAutoNum type="arabicPeriod"/>
            </a:pPr>
            <a:r>
              <a:rPr lang="en-US" b="1" i="0" dirty="0">
                <a:solidFill>
                  <a:srgbClr val="131314"/>
                </a:solidFill>
                <a:effectLst/>
                <a:latin typeface="Google Sans Text"/>
              </a:rPr>
              <a:t>When is accuracy not a reliable metric for evaluating model performance?</a:t>
            </a:r>
            <a:endParaRPr lang="en-US" b="0" i="0" dirty="0">
              <a:solidFill>
                <a:srgbClr val="131314"/>
              </a:solidFill>
              <a:effectLst/>
              <a:latin typeface="Google Sans Text"/>
            </a:endParaRPr>
          </a:p>
          <a:p>
            <a:pPr algn="l">
              <a:buFont typeface="+mj-lt"/>
              <a:buAutoNum type="arabicPeriod"/>
            </a:pPr>
            <a:r>
              <a:rPr lang="en-US" b="1" i="0" dirty="0">
                <a:solidFill>
                  <a:srgbClr val="131314"/>
                </a:solidFill>
                <a:effectLst/>
                <a:latin typeface="Google Sans Text"/>
              </a:rPr>
              <a:t>What are the four categories of prediction results in a confusion matrix?</a:t>
            </a:r>
            <a:endParaRPr lang="en-US" b="0" i="0" dirty="0">
              <a:solidFill>
                <a:srgbClr val="131314"/>
              </a:solidFill>
              <a:effectLst/>
              <a:latin typeface="Google Sans Text"/>
            </a:endParaRPr>
          </a:p>
          <a:p>
            <a:pPr algn="l">
              <a:buFont typeface="+mj-lt"/>
              <a:buAutoNum type="arabicPeriod"/>
            </a:pPr>
            <a:r>
              <a:rPr lang="en-US" b="1" i="0" dirty="0">
                <a:solidFill>
                  <a:srgbClr val="131314"/>
                </a:solidFill>
                <a:effectLst/>
                <a:latin typeface="Google Sans Text"/>
              </a:rPr>
              <a:t>Differentiate between precision and recall.</a:t>
            </a:r>
            <a:endParaRPr lang="en-US" b="0" i="0" dirty="0">
              <a:solidFill>
                <a:srgbClr val="131314"/>
              </a:solidFill>
              <a:effectLst/>
              <a:latin typeface="Google Sans Text"/>
            </a:endParaRPr>
          </a:p>
          <a:p>
            <a:pPr algn="l">
              <a:buFont typeface="+mj-lt"/>
              <a:buAutoNum type="arabicPeriod"/>
            </a:pPr>
            <a:r>
              <a:rPr lang="en-US" b="1" i="0" dirty="0">
                <a:solidFill>
                  <a:srgbClr val="131314"/>
                </a:solidFill>
                <a:effectLst/>
                <a:latin typeface="Google Sans Text"/>
              </a:rPr>
              <a:t>Why is the F1-score considered a balanced metric?</a:t>
            </a:r>
            <a:endParaRPr lang="en-US" b="0" i="0" dirty="0">
              <a:solidFill>
                <a:srgbClr val="131314"/>
              </a:solidFill>
              <a:effectLst/>
              <a:latin typeface="Google Sans Text"/>
            </a:endParaRPr>
          </a:p>
          <a:p>
            <a:pPr algn="l">
              <a:buFont typeface="+mj-lt"/>
              <a:buAutoNum type="arabicPeriod"/>
            </a:pPr>
            <a:r>
              <a:rPr lang="en-US" b="1" i="0" dirty="0">
                <a:solidFill>
                  <a:srgbClr val="131314"/>
                </a:solidFill>
                <a:effectLst/>
                <a:latin typeface="Google Sans Text"/>
              </a:rPr>
              <a:t>How does a ROC curve visualize the performance of a binary classifier?</a:t>
            </a:r>
            <a:endParaRPr lang="en-US" b="0" i="0" dirty="0">
              <a:solidFill>
                <a:srgbClr val="131314"/>
              </a:solidFill>
              <a:effectLst/>
              <a:latin typeface="Google Sans Text"/>
            </a:endParaRPr>
          </a:p>
          <a:p>
            <a:pPr algn="l">
              <a:buFont typeface="+mj-lt"/>
              <a:buAutoNum type="arabicPeriod"/>
            </a:pPr>
            <a:r>
              <a:rPr lang="en-US" b="1" i="0" dirty="0">
                <a:solidFill>
                  <a:srgbClr val="131314"/>
                </a:solidFill>
                <a:effectLst/>
                <a:latin typeface="Google Sans Text"/>
              </a:rPr>
              <a:t>Explain the concept of a classification threshold and its influence on precision and recall.</a:t>
            </a:r>
            <a:endParaRPr lang="en-US" b="0" i="0" dirty="0">
              <a:solidFill>
                <a:srgbClr val="131314"/>
              </a:solidFill>
              <a:effectLst/>
              <a:latin typeface="Google Sans Text"/>
            </a:endParaRPr>
          </a:p>
          <a:p>
            <a:pPr algn="l">
              <a:buFont typeface="+mj-lt"/>
              <a:buAutoNum type="arabicPeriod"/>
            </a:pPr>
            <a:r>
              <a:rPr lang="en-US" b="1" i="0" dirty="0">
                <a:solidFill>
                  <a:srgbClr val="131314"/>
                </a:solidFill>
                <a:effectLst/>
                <a:latin typeface="Google Sans Text"/>
              </a:rPr>
              <a:t>What are the benefits of using cross-validation in model evaluation?</a:t>
            </a:r>
            <a:endParaRPr lang="en-US" b="0" i="0" dirty="0">
              <a:solidFill>
                <a:srgbClr val="131314"/>
              </a:solidFill>
              <a:effectLst/>
              <a:latin typeface="Google Sans Text"/>
            </a:endParaRPr>
          </a:p>
          <a:p>
            <a:endParaRPr lang="en-US" dirty="0"/>
          </a:p>
        </p:txBody>
      </p:sp>
      <p:sp>
        <p:nvSpPr>
          <p:cNvPr id="4" name="Slide Number Placeholder 3">
            <a:extLst>
              <a:ext uri="{FF2B5EF4-FFF2-40B4-BE49-F238E27FC236}">
                <a16:creationId xmlns:a16="http://schemas.microsoft.com/office/drawing/2014/main" id="{3BBF77CC-FD47-D249-BCA4-8A83C18BB648}"/>
              </a:ext>
            </a:extLst>
          </p:cNvPr>
          <p:cNvSpPr>
            <a:spLocks noGrp="1"/>
          </p:cNvSpPr>
          <p:nvPr>
            <p:ph type="sldNum" sz="quarter" idx="12"/>
          </p:nvPr>
        </p:nvSpPr>
        <p:spPr/>
        <p:txBody>
          <a:bodyPr/>
          <a:lstStyle/>
          <a:p>
            <a:fld id="{3A98EE3D-8CD1-4C3F-BD1C-C98C9596463C}" type="slidenum">
              <a:rPr lang="en-US" smtClean="0"/>
              <a:t>39</a:t>
            </a:fld>
            <a:endParaRPr lang="en-US" dirty="0"/>
          </a:p>
        </p:txBody>
      </p:sp>
    </p:spTree>
    <p:extLst>
      <p:ext uri="{BB962C8B-B14F-4D97-AF65-F5344CB8AC3E}">
        <p14:creationId xmlns:p14="http://schemas.microsoft.com/office/powerpoint/2010/main" val="402753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9F420-690B-B33B-7DFF-37B4D86105C6}"/>
              </a:ext>
            </a:extLst>
          </p:cNvPr>
          <p:cNvSpPr>
            <a:spLocks noGrp="1"/>
          </p:cNvSpPr>
          <p:nvPr>
            <p:ph type="title"/>
          </p:nvPr>
        </p:nvSpPr>
        <p:spPr>
          <a:xfrm>
            <a:off x="575894" y="729658"/>
            <a:ext cx="11029616" cy="597697"/>
          </a:xfrm>
        </p:spPr>
        <p:txBody>
          <a:bodyPr/>
          <a:lstStyle/>
          <a:p>
            <a:r>
              <a:rPr lang="en-US" dirty="0"/>
              <a:t>Under- vs Over- Fitting of Data to Models</a:t>
            </a:r>
          </a:p>
        </p:txBody>
      </p:sp>
      <p:sp>
        <p:nvSpPr>
          <p:cNvPr id="3" name="Slide Number Placeholder 2">
            <a:extLst>
              <a:ext uri="{FF2B5EF4-FFF2-40B4-BE49-F238E27FC236}">
                <a16:creationId xmlns:a16="http://schemas.microsoft.com/office/drawing/2014/main" id="{88CA87D0-AE26-BCFB-FFD8-F4CCD843AEA1}"/>
              </a:ext>
            </a:extLst>
          </p:cNvPr>
          <p:cNvSpPr>
            <a:spLocks noGrp="1"/>
          </p:cNvSpPr>
          <p:nvPr>
            <p:ph type="sldNum" sz="quarter" idx="12"/>
          </p:nvPr>
        </p:nvSpPr>
        <p:spPr/>
        <p:txBody>
          <a:bodyPr/>
          <a:lstStyle/>
          <a:p>
            <a:fld id="{3A98EE3D-8CD1-4C3F-BD1C-C98C9596463C}" type="slidenum">
              <a:rPr lang="en-US" smtClean="0"/>
              <a:t>4</a:t>
            </a:fld>
            <a:endParaRPr lang="en-US" dirty="0"/>
          </a:p>
        </p:txBody>
      </p:sp>
      <p:pic>
        <p:nvPicPr>
          <p:cNvPr id="4" name="Picture 3">
            <a:extLst>
              <a:ext uri="{FF2B5EF4-FFF2-40B4-BE49-F238E27FC236}">
                <a16:creationId xmlns:a16="http://schemas.microsoft.com/office/drawing/2014/main" id="{9FB4136C-3971-7DD0-3597-E4FF6F9DC42D}"/>
              </a:ext>
            </a:extLst>
          </p:cNvPr>
          <p:cNvPicPr>
            <a:picLocks noChangeAspect="1"/>
          </p:cNvPicPr>
          <p:nvPr/>
        </p:nvPicPr>
        <p:blipFill>
          <a:blip r:embed="rId2"/>
          <a:srcRect l="12048" r="9838" b="41402"/>
          <a:stretch/>
        </p:blipFill>
        <p:spPr>
          <a:xfrm>
            <a:off x="575894" y="1566408"/>
            <a:ext cx="10473870" cy="4391940"/>
          </a:xfrm>
          <a:prstGeom prst="rect">
            <a:avLst/>
          </a:prstGeom>
        </p:spPr>
      </p:pic>
    </p:spTree>
    <p:extLst>
      <p:ext uri="{BB962C8B-B14F-4D97-AF65-F5344CB8AC3E}">
        <p14:creationId xmlns:p14="http://schemas.microsoft.com/office/powerpoint/2010/main" val="1083806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DE51C-6FEF-F072-E25D-6D15624D1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D6B431-2754-8104-CFDB-67FA06660D7B}"/>
              </a:ext>
            </a:extLst>
          </p:cNvPr>
          <p:cNvSpPr>
            <a:spLocks noGrp="1"/>
          </p:cNvSpPr>
          <p:nvPr>
            <p:ph type="title"/>
          </p:nvPr>
        </p:nvSpPr>
        <p:spPr/>
        <p:txBody>
          <a:bodyPr/>
          <a:lstStyle/>
          <a:p>
            <a:r>
              <a:rPr lang="en-US" dirty="0"/>
              <a:t>Bias variance tradeoff</a:t>
            </a:r>
          </a:p>
        </p:txBody>
      </p:sp>
      <p:sp>
        <p:nvSpPr>
          <p:cNvPr id="3" name="Text Placeholder 2">
            <a:extLst>
              <a:ext uri="{FF2B5EF4-FFF2-40B4-BE49-F238E27FC236}">
                <a16:creationId xmlns:a16="http://schemas.microsoft.com/office/drawing/2014/main" id="{2AD6089C-ACD1-2C2B-890C-02430B5D9EB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911F104-F3F2-E087-87B9-CD020BD5757E}"/>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2849567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C266EE-4E8F-F608-3C6D-F439300F6138}"/>
              </a:ext>
            </a:extLst>
          </p:cNvPr>
          <p:cNvSpPr>
            <a:spLocks noGrp="1"/>
          </p:cNvSpPr>
          <p:nvPr>
            <p:ph type="title"/>
          </p:nvPr>
        </p:nvSpPr>
        <p:spPr/>
        <p:txBody>
          <a:bodyPr/>
          <a:lstStyle/>
          <a:p>
            <a:r>
              <a:rPr lang="en-US" dirty="0"/>
              <a:t>Bias-Variance Tradeoff Definition</a:t>
            </a:r>
          </a:p>
        </p:txBody>
      </p:sp>
      <p:sp>
        <p:nvSpPr>
          <p:cNvPr id="5" name="Content Placeholder 4">
            <a:extLst>
              <a:ext uri="{FF2B5EF4-FFF2-40B4-BE49-F238E27FC236}">
                <a16:creationId xmlns:a16="http://schemas.microsoft.com/office/drawing/2014/main" id="{07EF2A70-17F0-E95B-37D6-FF21C4BBDFF1}"/>
              </a:ext>
            </a:extLst>
          </p:cNvPr>
          <p:cNvSpPr>
            <a:spLocks noGrp="1"/>
          </p:cNvSpPr>
          <p:nvPr>
            <p:ph idx="1"/>
          </p:nvPr>
        </p:nvSpPr>
        <p:spPr/>
        <p:txBody>
          <a:bodyPr anchor="t">
            <a:normAutofit/>
          </a:bodyPr>
          <a:lstStyle/>
          <a:p>
            <a:r>
              <a:rPr lang="en-US" b="1" dirty="0"/>
              <a:t>Bias and Variance Defined</a:t>
            </a:r>
            <a:endParaRPr lang="en-US" dirty="0"/>
          </a:p>
          <a:p>
            <a:pPr lvl="1">
              <a:buFont typeface="Arial" panose="020B0604020202020204" pitchFamily="34" charset="0"/>
              <a:buChar char="•"/>
            </a:pPr>
            <a:r>
              <a:rPr lang="en-US" sz="2000" b="1" dirty="0"/>
              <a:t>Bias</a:t>
            </a:r>
            <a:r>
              <a:rPr lang="en-US" sz="2000" dirty="0"/>
              <a:t>: Error from oversimplifying a complex problem, leading to underfitting and failure to capture patterns.</a:t>
            </a:r>
          </a:p>
          <a:p>
            <a:pPr lvl="1">
              <a:buFont typeface="Arial" panose="020B0604020202020204" pitchFamily="34" charset="0"/>
              <a:buChar char="•"/>
            </a:pPr>
            <a:r>
              <a:rPr lang="en-US" sz="2000" b="1" dirty="0"/>
              <a:t>Variance</a:t>
            </a:r>
            <a:r>
              <a:rPr lang="en-US" sz="2000" dirty="0"/>
              <a:t>: Error from excessive sensitivity to training data, causing overfitting and capturing noise as patterns.</a:t>
            </a:r>
            <a:r>
              <a:rPr lang="en-US" b="1" dirty="0"/>
              <a:t> </a:t>
            </a:r>
          </a:p>
          <a:p>
            <a:r>
              <a:rPr lang="en-US" b="1" dirty="0"/>
              <a:t>Tradeoff:</a:t>
            </a:r>
          </a:p>
          <a:p>
            <a:pPr lvl="1">
              <a:buFont typeface="Arial" panose="020B0604020202020204" pitchFamily="34" charset="0"/>
              <a:buChar char="•"/>
            </a:pPr>
            <a:r>
              <a:rPr lang="en-US" sz="2000" dirty="0"/>
              <a:t>The </a:t>
            </a:r>
            <a:r>
              <a:rPr lang="en-US" sz="2000" b="1" dirty="0"/>
              <a:t>bias-variance tradeoff </a:t>
            </a:r>
            <a:r>
              <a:rPr lang="en-US" sz="2000" dirty="0"/>
              <a:t>balances these errors: increasing model complexity reduces bias but raises variance, and vice versa. The goal is to find an optimal complexity that minimizes total error.</a:t>
            </a:r>
          </a:p>
          <a:p>
            <a:pPr marL="0" indent="0">
              <a:buNone/>
            </a:pPr>
            <a:endParaRPr lang="en-US" dirty="0"/>
          </a:p>
          <a:p>
            <a:endParaRPr lang="en-US" dirty="0"/>
          </a:p>
        </p:txBody>
      </p:sp>
      <p:sp>
        <p:nvSpPr>
          <p:cNvPr id="3" name="Slide Number Placeholder 2">
            <a:extLst>
              <a:ext uri="{FF2B5EF4-FFF2-40B4-BE49-F238E27FC236}">
                <a16:creationId xmlns:a16="http://schemas.microsoft.com/office/drawing/2014/main" id="{7520671D-F7A5-BC06-5CE7-2C983DE533FD}"/>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2816476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62F67-BB97-8EA5-4E92-FF9245214B48}"/>
              </a:ext>
            </a:extLst>
          </p:cNvPr>
          <p:cNvSpPr>
            <a:spLocks noGrp="1"/>
          </p:cNvSpPr>
          <p:nvPr>
            <p:ph type="title"/>
          </p:nvPr>
        </p:nvSpPr>
        <p:spPr>
          <a:xfrm>
            <a:off x="575894" y="729658"/>
            <a:ext cx="7552106" cy="533583"/>
          </a:xfrm>
        </p:spPr>
        <p:txBody>
          <a:bodyPr/>
          <a:lstStyle/>
          <a:p>
            <a:r>
              <a:rPr lang="en-US" dirty="0"/>
              <a:t>Bias–Variance Tradeoff Concept</a:t>
            </a:r>
          </a:p>
        </p:txBody>
      </p:sp>
      <p:sp>
        <p:nvSpPr>
          <p:cNvPr id="3" name="Slide Number Placeholder 2">
            <a:extLst>
              <a:ext uri="{FF2B5EF4-FFF2-40B4-BE49-F238E27FC236}">
                <a16:creationId xmlns:a16="http://schemas.microsoft.com/office/drawing/2014/main" id="{4B4BC144-2F91-649F-3B6F-D5FA4F082E37}"/>
              </a:ext>
            </a:extLst>
          </p:cNvPr>
          <p:cNvSpPr>
            <a:spLocks noGrp="1"/>
          </p:cNvSpPr>
          <p:nvPr>
            <p:ph type="sldNum" sz="quarter" idx="12"/>
          </p:nvPr>
        </p:nvSpPr>
        <p:spPr/>
        <p:txBody>
          <a:bodyPr/>
          <a:lstStyle/>
          <a:p>
            <a:fld id="{3A98EE3D-8CD1-4C3F-BD1C-C98C9596463C}" type="slidenum">
              <a:rPr lang="en-US" smtClean="0"/>
              <a:t>7</a:t>
            </a:fld>
            <a:endParaRPr lang="en-US" dirty="0"/>
          </a:p>
        </p:txBody>
      </p:sp>
      <p:pic>
        <p:nvPicPr>
          <p:cNvPr id="4" name="Picture 3">
            <a:extLst>
              <a:ext uri="{FF2B5EF4-FFF2-40B4-BE49-F238E27FC236}">
                <a16:creationId xmlns:a16="http://schemas.microsoft.com/office/drawing/2014/main" id="{18F0FECC-F09A-30EF-EED6-22CDB2EED551}"/>
              </a:ext>
            </a:extLst>
          </p:cNvPr>
          <p:cNvPicPr>
            <a:picLocks noChangeAspect="1"/>
          </p:cNvPicPr>
          <p:nvPr/>
        </p:nvPicPr>
        <p:blipFill>
          <a:blip r:embed="rId3"/>
          <a:srcRect l="5960" t="2873" r="2104"/>
          <a:stretch/>
        </p:blipFill>
        <p:spPr>
          <a:xfrm>
            <a:off x="1304693" y="3296999"/>
            <a:ext cx="3505831" cy="3026139"/>
          </a:xfrm>
          <a:prstGeom prst="rect">
            <a:avLst/>
          </a:prstGeom>
        </p:spPr>
      </p:pic>
      <p:pic>
        <p:nvPicPr>
          <p:cNvPr id="13" name="Picture 12">
            <a:extLst>
              <a:ext uri="{FF2B5EF4-FFF2-40B4-BE49-F238E27FC236}">
                <a16:creationId xmlns:a16="http://schemas.microsoft.com/office/drawing/2014/main" id="{2898AD49-F13A-01E5-9E95-105EF3020DB8}"/>
              </a:ext>
            </a:extLst>
          </p:cNvPr>
          <p:cNvPicPr>
            <a:picLocks noChangeAspect="1"/>
          </p:cNvPicPr>
          <p:nvPr/>
        </p:nvPicPr>
        <p:blipFill>
          <a:blip r:embed="rId4"/>
          <a:stretch>
            <a:fillRect/>
          </a:stretch>
        </p:blipFill>
        <p:spPr>
          <a:xfrm>
            <a:off x="5734050" y="3309926"/>
            <a:ext cx="4391257" cy="3006032"/>
          </a:xfrm>
          <a:prstGeom prst="rect">
            <a:avLst/>
          </a:prstGeom>
        </p:spPr>
      </p:pic>
      <p:pic>
        <p:nvPicPr>
          <p:cNvPr id="1026" name="Picture 2">
            <a:extLst>
              <a:ext uri="{FF2B5EF4-FFF2-40B4-BE49-F238E27FC236}">
                <a16:creationId xmlns:a16="http://schemas.microsoft.com/office/drawing/2014/main" id="{0092D07C-2537-AAA6-C34C-B5CA40C7FD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525" y="1275941"/>
            <a:ext cx="6248400" cy="174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659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FBB4F0-5072-DAEA-5AD6-1AC863407A09}"/>
              </a:ext>
            </a:extLst>
          </p:cNvPr>
          <p:cNvSpPr>
            <a:spLocks noGrp="1"/>
          </p:cNvSpPr>
          <p:nvPr>
            <p:ph type="title"/>
          </p:nvPr>
        </p:nvSpPr>
        <p:spPr/>
        <p:txBody>
          <a:bodyPr>
            <a:normAutofit/>
          </a:bodyPr>
          <a:lstStyle/>
          <a:p>
            <a:r>
              <a:rPr lang="en-US" b="1" dirty="0"/>
              <a:t>Visualizing the Tradeoff</a:t>
            </a:r>
            <a:endParaRPr lang="en-US" dirty="0"/>
          </a:p>
        </p:txBody>
      </p:sp>
      <p:sp>
        <p:nvSpPr>
          <p:cNvPr id="5" name="Content Placeholder 4">
            <a:extLst>
              <a:ext uri="{FF2B5EF4-FFF2-40B4-BE49-F238E27FC236}">
                <a16:creationId xmlns:a16="http://schemas.microsoft.com/office/drawing/2014/main" id="{3D9A13A4-FFDF-EB60-0FE6-7FE39569CA6C}"/>
              </a:ext>
            </a:extLst>
          </p:cNvPr>
          <p:cNvSpPr>
            <a:spLocks noGrp="1"/>
          </p:cNvSpPr>
          <p:nvPr>
            <p:ph idx="1"/>
          </p:nvPr>
        </p:nvSpPr>
        <p:spPr>
          <a:xfrm>
            <a:off x="581193" y="1451113"/>
            <a:ext cx="5514808" cy="4972801"/>
          </a:xfrm>
        </p:spPr>
        <p:txBody>
          <a:bodyPr anchor="t">
            <a:normAutofit/>
          </a:bodyPr>
          <a:lstStyle/>
          <a:p>
            <a:r>
              <a:rPr lang="en-US" dirty="0"/>
              <a:t>Visualization: Plot training and validation errors vs. model complexity.</a:t>
            </a:r>
          </a:p>
          <a:p>
            <a:pPr lvl="1"/>
            <a:r>
              <a:rPr lang="en-US" dirty="0"/>
              <a:t>Training error ↓ as model fits training data.</a:t>
            </a:r>
          </a:p>
          <a:p>
            <a:pPr lvl="1"/>
            <a:r>
              <a:rPr lang="en-US" dirty="0"/>
              <a:t>Validation error forms a U-shape — decreases (↓ bias), then increases (↑ variance).</a:t>
            </a:r>
          </a:p>
          <a:p>
            <a:r>
              <a:rPr lang="en-US" dirty="0"/>
              <a:t>Examples:</a:t>
            </a:r>
          </a:p>
          <a:p>
            <a:pPr lvl="1"/>
            <a:r>
              <a:rPr lang="en-US" dirty="0"/>
              <a:t>Linear regression: High bias, low variance → underfitting</a:t>
            </a:r>
          </a:p>
          <a:p>
            <a:pPr lvl="1"/>
            <a:r>
              <a:rPr lang="en-US" dirty="0"/>
              <a:t>High-degree polynomial: Low bias, high variance → overfitting</a:t>
            </a:r>
          </a:p>
          <a:p>
            <a:r>
              <a:rPr lang="en-US" dirty="0"/>
              <a:t>Goal: Choose model complexity that balances bias and variance.</a:t>
            </a:r>
          </a:p>
        </p:txBody>
      </p:sp>
      <p:sp>
        <p:nvSpPr>
          <p:cNvPr id="3" name="Slide Number Placeholder 2">
            <a:extLst>
              <a:ext uri="{FF2B5EF4-FFF2-40B4-BE49-F238E27FC236}">
                <a16:creationId xmlns:a16="http://schemas.microsoft.com/office/drawing/2014/main" id="{B6E70D0A-3DFF-3E1E-961A-FF79D04ED787}"/>
              </a:ext>
            </a:extLst>
          </p:cNvPr>
          <p:cNvSpPr>
            <a:spLocks noGrp="1"/>
          </p:cNvSpPr>
          <p:nvPr>
            <p:ph type="sldNum" sz="quarter" idx="12"/>
          </p:nvPr>
        </p:nvSpPr>
        <p:spPr/>
        <p:txBody>
          <a:bodyPr/>
          <a:lstStyle/>
          <a:p>
            <a:fld id="{3A98EE3D-8CD1-4C3F-BD1C-C98C9596463C}" type="slidenum">
              <a:rPr lang="en-US" smtClean="0"/>
              <a:t>8</a:t>
            </a:fld>
            <a:endParaRPr lang="en-US" dirty="0"/>
          </a:p>
        </p:txBody>
      </p:sp>
      <p:pic>
        <p:nvPicPr>
          <p:cNvPr id="4098" name="Picture 2">
            <a:extLst>
              <a:ext uri="{FF2B5EF4-FFF2-40B4-BE49-F238E27FC236}">
                <a16:creationId xmlns:a16="http://schemas.microsoft.com/office/drawing/2014/main" id="{42060743-36B0-B2C5-42A6-8098CACF0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5740" y="1451112"/>
            <a:ext cx="3031639" cy="238649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8B2406B2-6955-2B6B-3DCF-298EBB3BE5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8639" y="1451112"/>
            <a:ext cx="3031638" cy="238649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611D9DD7-75D9-3C27-793F-C01F1F87D2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8597" y="3769346"/>
            <a:ext cx="3031639" cy="238649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42228302-00D2-317B-5F12-F722BE3CD4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6331" y="3769346"/>
            <a:ext cx="2973944" cy="238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864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B5BC1-AD5F-F322-2356-5DC0C4C3B3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BF41EF-1BD5-7AA7-4DD1-882E97B3ECFD}"/>
              </a:ext>
            </a:extLst>
          </p:cNvPr>
          <p:cNvSpPr>
            <a:spLocks noGrp="1"/>
          </p:cNvSpPr>
          <p:nvPr>
            <p:ph type="title"/>
          </p:nvPr>
        </p:nvSpPr>
        <p:spPr/>
        <p:txBody>
          <a:bodyPr/>
          <a:lstStyle/>
          <a:p>
            <a:r>
              <a:rPr lang="en-US" dirty="0"/>
              <a:t>Train Test Split</a:t>
            </a:r>
          </a:p>
        </p:txBody>
      </p:sp>
      <p:sp>
        <p:nvSpPr>
          <p:cNvPr id="3" name="Text Placeholder 2">
            <a:extLst>
              <a:ext uri="{FF2B5EF4-FFF2-40B4-BE49-F238E27FC236}">
                <a16:creationId xmlns:a16="http://schemas.microsoft.com/office/drawing/2014/main" id="{F6B4B713-EF37-7883-CA18-F9D4AE82F2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46CC22A-C2F0-00BE-3A09-85D7B54D0F78}"/>
              </a:ext>
            </a:extLst>
          </p:cNvPr>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3197336347"/>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http://purl.org/dc/elements/1.1/"/>
    <ds:schemaRef ds:uri="http://purl.org/dc/terms/"/>
    <ds:schemaRef ds:uri="http://schemas.microsoft.com/office/2006/metadata/properties"/>
    <ds:schemaRef ds:uri="http://purl.org/dc/dcmitype/"/>
    <ds:schemaRef ds:uri="http://schemas.openxmlformats.org/package/2006/metadata/core-properties"/>
    <ds:schemaRef ds:uri="http://schemas.microsoft.com/office/2006/documentManagement/types"/>
    <ds:schemaRef ds:uri="http://schemas.microsoft.com/office/infopath/2007/PartnerControls"/>
    <ds:schemaRef ds:uri="16c05727-aa75-4e4a-9b5f-8a80a1165891"/>
    <ds:schemaRef ds:uri="71af3243-3dd4-4a8d-8c0d-dd76da1f02a5"/>
    <ds:schemaRef ds:uri="http://www.w3.org/XML/1998/namespace"/>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37389</TotalTime>
  <Words>3899</Words>
  <Application>Microsoft Office PowerPoint</Application>
  <PresentationFormat>Widescreen</PresentationFormat>
  <Paragraphs>361</Paragraphs>
  <Slides>39</Slides>
  <Notes>18</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Arial</vt:lpstr>
      <vt:lpstr>Calibri</vt:lpstr>
      <vt:lpstr>Cambria Math</vt:lpstr>
      <vt:lpstr>Franklin Gothic Book</vt:lpstr>
      <vt:lpstr>Franklin Gothic Demi</vt:lpstr>
      <vt:lpstr>Google Sans Text</vt:lpstr>
      <vt:lpstr>Manrope</vt:lpstr>
      <vt:lpstr>Roboto</vt:lpstr>
      <vt:lpstr>Wingdings</vt:lpstr>
      <vt:lpstr>Wingdings 2</vt:lpstr>
      <vt:lpstr>DividendVTI</vt:lpstr>
      <vt:lpstr>Model Performance Metrics</vt:lpstr>
      <vt:lpstr>The scikit-Learn Model Development Process</vt:lpstr>
      <vt:lpstr>Calculating Loss in regression Problems</vt:lpstr>
      <vt:lpstr>Under- vs Over- Fitting of Data to Models</vt:lpstr>
      <vt:lpstr>Bias variance tradeoff</vt:lpstr>
      <vt:lpstr>Bias-Variance Tradeoff Definition</vt:lpstr>
      <vt:lpstr>Bias–Variance Tradeoff Concept</vt:lpstr>
      <vt:lpstr>Visualizing the Tradeoff</vt:lpstr>
      <vt:lpstr>Train Test Split</vt:lpstr>
      <vt:lpstr>Training, Validation, and Test Data sets</vt:lpstr>
      <vt:lpstr>Creating Training, Validation, and Test data sets in Python</vt:lpstr>
      <vt:lpstr>Cross-Validation</vt:lpstr>
      <vt:lpstr>Regression Metrics</vt:lpstr>
      <vt:lpstr>Mean Squared Error (MSE), RMSE</vt:lpstr>
      <vt:lpstr>Mean Absolute Error (MAE)</vt:lpstr>
      <vt:lpstr>MAPE = Mean Absolute Percentage Error</vt:lpstr>
      <vt:lpstr>R-Squared, Adjusted R2</vt:lpstr>
      <vt:lpstr>Regression Metrics - Summary</vt:lpstr>
      <vt:lpstr>Classification Metrics</vt:lpstr>
      <vt:lpstr>Measuring Model Performance with the Confusion Matrix</vt:lpstr>
      <vt:lpstr>Accuracy</vt:lpstr>
      <vt:lpstr>Precision and Recall</vt:lpstr>
      <vt:lpstr>Precision-Recall Tradeoff Examples</vt:lpstr>
      <vt:lpstr>PowerPoint Presentation</vt:lpstr>
      <vt:lpstr>Eye Spy - Recall</vt:lpstr>
      <vt:lpstr>F1-Score</vt:lpstr>
      <vt:lpstr>Multiclass Confusion matrix</vt:lpstr>
      <vt:lpstr>True Positive Rate (TPR) and False Positive Rate (FPR)</vt:lpstr>
      <vt:lpstr>Example TPR and FPR</vt:lpstr>
      <vt:lpstr>ROC Curve</vt:lpstr>
      <vt:lpstr>ROC AUC</vt:lpstr>
      <vt:lpstr>Classification Threshold</vt:lpstr>
      <vt:lpstr>Classification Threshold</vt:lpstr>
      <vt:lpstr>Results of different thresholds</vt:lpstr>
      <vt:lpstr>ROC Curve Python Example</vt:lpstr>
      <vt:lpstr>Precision – Recall Curve</vt:lpstr>
      <vt:lpstr>Precision-Recall Curve Python Code</vt:lpstr>
      <vt:lpstr>Summary</vt:lpstr>
      <vt:lpstr>Quiz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Data Science Lifecycle</dc:title>
  <dc:creator>Scott Toborg</dc:creator>
  <cp:lastModifiedBy>Jake Rhodes</cp:lastModifiedBy>
  <cp:revision>20</cp:revision>
  <cp:lastPrinted>2023-09-06T17:16:28Z</cp:lastPrinted>
  <dcterms:created xsi:type="dcterms:W3CDTF">2023-08-21T23:41:59Z</dcterms:created>
  <dcterms:modified xsi:type="dcterms:W3CDTF">2025-11-18T18:41:20Z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